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Lexend SemiBold"/>
      <p:regular r:id="rId18"/>
      <p:bold r:id="rId19"/>
    </p:embeddedFont>
    <p:embeddedFont>
      <p:font typeface="Lexend Light"/>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xendLight-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exendLight-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LexendSemiBold-bold.fntdata"/><Relationship Id="rId6" Type="http://schemas.openxmlformats.org/officeDocument/2006/relationships/slide" Target="slides/slide1.xml"/><Relationship Id="rId18" Type="http://schemas.openxmlformats.org/officeDocument/2006/relationships/font" Target="fonts/LexendSemiBol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5077316231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5077316231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50f92c01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50f92c01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 this slide, you can see the  flow we’ve built using LangChain to transform a raw resume into an ATS-ready JSON document. Let’s walk through each step.</a:t>
            </a:r>
            <a:endParaRPr/>
          </a:p>
          <a:p>
            <a:pPr indent="0" lvl="0" marL="0" rtl="0" algn="l">
              <a:spcBef>
                <a:spcPts val="0"/>
              </a:spcBef>
              <a:spcAft>
                <a:spcPts val="0"/>
              </a:spcAft>
              <a:buClr>
                <a:schemeClr val="dk1"/>
              </a:buClr>
              <a:buSzPts val="1100"/>
              <a:buFont typeface="Arial"/>
              <a:buNone/>
            </a:pPr>
            <a:r>
              <a:rPr lang="en"/>
              <a:t>Input Chain</a:t>
            </a:r>
            <a:endParaRPr/>
          </a:p>
          <a:p>
            <a:pPr indent="0" lvl="0" marL="0" rtl="0" algn="l">
              <a:spcBef>
                <a:spcPts val="0"/>
              </a:spcBef>
              <a:spcAft>
                <a:spcPts val="0"/>
              </a:spcAft>
              <a:buClr>
                <a:schemeClr val="dk1"/>
              </a:buClr>
              <a:buSzPts val="1100"/>
              <a:buFont typeface="Arial"/>
              <a:buNone/>
            </a:pPr>
            <a:r>
              <a:rPr lang="en"/>
              <a:t> First, we ingest the candidate’s raw resume into an Input Chain. This Chain applies a custom PromptTemplate to extract and identify applicant’s major or field of expertise—which we’ll use to drive our retrieval logic.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Retriever Query</a:t>
            </a:r>
            <a:endParaRPr/>
          </a:p>
          <a:p>
            <a:pPr indent="0" lvl="0" marL="0" rtl="0" algn="l">
              <a:spcBef>
                <a:spcPts val="0"/>
              </a:spcBef>
              <a:spcAft>
                <a:spcPts val="0"/>
              </a:spcAft>
              <a:buClr>
                <a:schemeClr val="dk1"/>
              </a:buClr>
              <a:buSzPts val="1100"/>
              <a:buFont typeface="Arial"/>
              <a:buNone/>
            </a:pPr>
            <a:r>
              <a:rPr lang="en"/>
              <a:t> Next, that extracted field powers a Retriever connected to a ChromaDB, where the vector stores. We perform a similarity search to fetch the top two examples of domain-matched resumes from our RAG database. These examples will serve as our few-shot conditioning example to demonstrate to the LLM what is a success change to make it ATS-ready.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Few-Shot Prompt Assembly</a:t>
            </a:r>
            <a:endParaRPr/>
          </a:p>
          <a:p>
            <a:pPr indent="0" lvl="0" marL="0" rtl="0" algn="l">
              <a:spcBef>
                <a:spcPts val="0"/>
              </a:spcBef>
              <a:spcAft>
                <a:spcPts val="0"/>
              </a:spcAft>
              <a:buClr>
                <a:schemeClr val="dk1"/>
              </a:buClr>
              <a:buSzPts val="1100"/>
              <a:buFont typeface="Arial"/>
              <a:buNone/>
            </a:pPr>
            <a:r>
              <a:rPr lang="en"/>
              <a:t> With those retrieved resumes in hand, we assemble a FewShotChatMessagePromptTemplate. This template allows the LLM to understand what a good change looks like.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Resume Generation Chain</a:t>
            </a:r>
            <a:endParaRPr/>
          </a:p>
          <a:p>
            <a:pPr indent="0" lvl="0" marL="0" rtl="0" algn="l">
              <a:spcBef>
                <a:spcPts val="0"/>
              </a:spcBef>
              <a:spcAft>
                <a:spcPts val="0"/>
              </a:spcAft>
              <a:buClr>
                <a:schemeClr val="dk1"/>
              </a:buClr>
              <a:buSzPts val="1100"/>
              <a:buFont typeface="Arial"/>
              <a:buNone/>
            </a:pPr>
            <a:r>
              <a:rPr lang="en"/>
              <a:t> We then pass the combined prompt—system instruction, few-shot examples, and the candidate’s raw resume—into a second Chain, powered by ChatOpenAI. The LLM generates an ATS-compliant JSON resume, using the patterns illustrated in our examples.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Output Parsing</a:t>
            </a:r>
            <a:endParaRPr/>
          </a:p>
          <a:p>
            <a:pPr indent="0" lvl="0" marL="0" rtl="0" algn="l">
              <a:spcBef>
                <a:spcPts val="0"/>
              </a:spcBef>
              <a:spcAft>
                <a:spcPts val="0"/>
              </a:spcAft>
              <a:buNone/>
            </a:pPr>
            <a:r>
              <a:rPr lang="en"/>
              <a:t> Finally, an Output Parser cleans and validates the LLM’s response, ensuring the result is well-formed JSON with structured fields.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07731623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507731623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507731623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507731623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0773162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077316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077316231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077316231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074a3c7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074a3c7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candidate first uploads their raw resume and the corresponding job description through our web interface.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 the backend, we immediately capture these files and start parsing. We use PDFPlumber to extract raw text from the PDFs, Pydantic to organize the extracted data into a structured JSON schema, and then leverage ChatGPT-4o to further refine and format the JSON output cleanly.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After parsing, we move into the matching and ranking part. Here we involve Retrieval-Augmented Generation (RAG) technique. </a:t>
            </a:r>
            <a:r>
              <a:rPr lang="en"/>
              <a:t>Using</a:t>
            </a:r>
            <a:r>
              <a:rPr lang="en"/>
              <a:t> ChromaDB</a:t>
            </a:r>
            <a:r>
              <a:rPr lang="en"/>
              <a:t>, we </a:t>
            </a:r>
            <a:r>
              <a:rPr lang="en"/>
              <a:t>store and query resume embeddings to retrieve the top two most relevant resume examples based on the candidate's field.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These retrieved examples are then fed into a LangChain pipeline. We construct a few-shot prompt by combining the retrieved examples with the original parsed data to guide the LLM more accurately during resume generation.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LLM then generates a fine-tuned, ATS-optimized resume for the candidate.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Finally, the generated resume is displayed on the web application and can be downloaded by the candidate in PDF format.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077316231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077316231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56b02f4b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56b02f4b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after the user uploads their PDF, we first extract the PDF text using PDFPlumber.  to convert this text into JSON format, we use pydantic to specify the desired format or key-values.  then both the text and this format is sent to ChatGPT to produce the final JSON file.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6b02f4bc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6b02f4bc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JSON extracted from the user’s PDF will then updated with a strategy called retrieval augmented generation, also known as RAG.  we create a knowledge base of tried and true resumes that the LLM references when augmenting our JSON.   this grounds the final output to the retrieved information and reduces hallucinations.  for reference, the knowledge base we used is a vector database called chromaDB.  vector databases store data as numerical vectors with embeddings, and can query relevant documents by finding the similarity between those vectors.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0773162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0773162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 this slide, you can see the  flow we’ve built using LangChain to transform a raw resume into an ATS-ready JSON document. Let’s walk through each step.</a:t>
            </a:r>
            <a:endParaRPr/>
          </a:p>
          <a:p>
            <a:pPr indent="0" lvl="0" marL="0" rtl="0" algn="l">
              <a:spcBef>
                <a:spcPts val="0"/>
              </a:spcBef>
              <a:spcAft>
                <a:spcPts val="0"/>
              </a:spcAft>
              <a:buClr>
                <a:schemeClr val="dk1"/>
              </a:buClr>
              <a:buSzPts val="1100"/>
              <a:buFont typeface="Arial"/>
              <a:buNone/>
            </a:pPr>
            <a:r>
              <a:rPr lang="en"/>
              <a:t>Input Chain</a:t>
            </a:r>
            <a:endParaRPr/>
          </a:p>
          <a:p>
            <a:pPr indent="0" lvl="0" marL="0" rtl="0" algn="l">
              <a:spcBef>
                <a:spcPts val="0"/>
              </a:spcBef>
              <a:spcAft>
                <a:spcPts val="0"/>
              </a:spcAft>
              <a:buClr>
                <a:schemeClr val="dk1"/>
              </a:buClr>
              <a:buSzPts val="1100"/>
              <a:buFont typeface="Arial"/>
              <a:buNone/>
            </a:pPr>
            <a:r>
              <a:rPr lang="en"/>
              <a:t> First, we ingest the candidate’s raw resume into an Input Chain. This Chain applies a custom PromptTemplate to extract and identify applicant’s major or field of expertise—which we’ll use to drive our retrieval logic.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Retriever Query</a:t>
            </a:r>
            <a:endParaRPr/>
          </a:p>
          <a:p>
            <a:pPr indent="0" lvl="0" marL="0" rtl="0" algn="l">
              <a:spcBef>
                <a:spcPts val="0"/>
              </a:spcBef>
              <a:spcAft>
                <a:spcPts val="0"/>
              </a:spcAft>
              <a:buClr>
                <a:schemeClr val="dk1"/>
              </a:buClr>
              <a:buSzPts val="1100"/>
              <a:buFont typeface="Arial"/>
              <a:buNone/>
            </a:pPr>
            <a:r>
              <a:rPr lang="en"/>
              <a:t> Next, that extracted field powers a Retriever connected to a ChromaDB, where the vector stores. We perform a similarity search to fetch the top two examples of domain-matched resumes from our RAG database. These examples will serve as our few-shot conditioning example to demonstrate to the LLM what is a success change to make it ATS-ready.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Few-Shot Prompt Assembly</a:t>
            </a:r>
            <a:endParaRPr/>
          </a:p>
          <a:p>
            <a:pPr indent="0" lvl="0" marL="0" rtl="0" algn="l">
              <a:spcBef>
                <a:spcPts val="0"/>
              </a:spcBef>
              <a:spcAft>
                <a:spcPts val="0"/>
              </a:spcAft>
              <a:buClr>
                <a:schemeClr val="dk1"/>
              </a:buClr>
              <a:buSzPts val="1100"/>
              <a:buFont typeface="Arial"/>
              <a:buNone/>
            </a:pPr>
            <a:r>
              <a:rPr lang="en"/>
              <a:t> With those retrieved resumes in hand, we assemble a FewShotChatMessagePromptTemplate. This template allows the LLM to understand what a good change looks like.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Resume Generation Chain</a:t>
            </a:r>
            <a:endParaRPr/>
          </a:p>
          <a:p>
            <a:pPr indent="0" lvl="0" marL="0" rtl="0" algn="l">
              <a:spcBef>
                <a:spcPts val="0"/>
              </a:spcBef>
              <a:spcAft>
                <a:spcPts val="0"/>
              </a:spcAft>
              <a:buClr>
                <a:schemeClr val="dk1"/>
              </a:buClr>
              <a:buSzPts val="1100"/>
              <a:buFont typeface="Arial"/>
              <a:buNone/>
            </a:pPr>
            <a:r>
              <a:rPr lang="en"/>
              <a:t> We then pass the combined prompt—system instruction, few-shot examples, and the candidate’s raw resume—into a second Chain, powered by ChatOpenAI. The LLM generates an ATS-compliant JSON resume, using the patterns illustrated in our examples.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Output Parsing</a:t>
            </a:r>
            <a:endParaRPr/>
          </a:p>
          <a:p>
            <a:pPr indent="0" lvl="0" marL="0" rtl="0" algn="l">
              <a:spcBef>
                <a:spcPts val="0"/>
              </a:spcBef>
              <a:spcAft>
                <a:spcPts val="0"/>
              </a:spcAft>
              <a:buNone/>
            </a:pPr>
            <a:r>
              <a:rPr lang="en"/>
              <a:t> Finally, an Output Parser cleans and validates the LLM’s response, ensuring the result is well-formed JSON with structured fields.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31.png"/><Relationship Id="rId5" Type="http://schemas.openxmlformats.org/officeDocument/2006/relationships/image" Target="../media/image1.pn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 Id="rId10" Type="http://schemas.openxmlformats.org/officeDocument/2006/relationships/image" Target="../media/image18.png"/><Relationship Id="rId9"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30.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739250"/>
            <a:ext cx="8520600" cy="84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320">
                <a:solidFill>
                  <a:schemeClr val="dk2"/>
                </a:solidFill>
              </a:rPr>
              <a:t>ResumeGenie: Intelligent Resume Optimization with LLMs</a:t>
            </a:r>
            <a:endParaRPr b="1" sz="4480"/>
          </a:p>
        </p:txBody>
      </p:sp>
      <p:pic>
        <p:nvPicPr>
          <p:cNvPr id="55" name="Google Shape;55;p13"/>
          <p:cNvPicPr preferRelativeResize="0"/>
          <p:nvPr/>
        </p:nvPicPr>
        <p:blipFill>
          <a:blip r:embed="rId3">
            <a:alphaModFix/>
          </a:blip>
          <a:stretch>
            <a:fillRect/>
          </a:stretch>
        </p:blipFill>
        <p:spPr>
          <a:xfrm>
            <a:off x="225600" y="2620400"/>
            <a:ext cx="8839197" cy="176784"/>
          </a:xfrm>
          <a:prstGeom prst="rect">
            <a:avLst/>
          </a:prstGeom>
          <a:noFill/>
          <a:ln>
            <a:noFill/>
          </a:ln>
        </p:spPr>
      </p:pic>
      <p:sp>
        <p:nvSpPr>
          <p:cNvPr id="56" name="Google Shape;56;p13"/>
          <p:cNvSpPr txBox="1"/>
          <p:nvPr/>
        </p:nvSpPr>
        <p:spPr>
          <a:xfrm>
            <a:off x="428275" y="122700"/>
            <a:ext cx="485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highlight>
                  <a:srgbClr val="073763"/>
                </a:highlight>
              </a:rPr>
              <a:t>Graduates Rising in Information and Data Science</a:t>
            </a:r>
            <a:endParaRPr b="1" sz="1500">
              <a:solidFill>
                <a:schemeClr val="lt1"/>
              </a:solidFill>
              <a:highlight>
                <a:srgbClr val="073763"/>
              </a:highlight>
            </a:endParaRPr>
          </a:p>
        </p:txBody>
      </p:sp>
      <p:pic>
        <p:nvPicPr>
          <p:cNvPr id="57" name="Google Shape;57;p13"/>
          <p:cNvPicPr preferRelativeResize="0"/>
          <p:nvPr/>
        </p:nvPicPr>
        <p:blipFill>
          <a:blip r:embed="rId4">
            <a:alphaModFix/>
          </a:blip>
          <a:stretch>
            <a:fillRect/>
          </a:stretch>
        </p:blipFill>
        <p:spPr>
          <a:xfrm>
            <a:off x="108875" y="141625"/>
            <a:ext cx="391514" cy="377651"/>
          </a:xfrm>
          <a:prstGeom prst="rect">
            <a:avLst/>
          </a:prstGeom>
          <a:noFill/>
          <a:ln>
            <a:noFill/>
          </a:ln>
        </p:spPr>
      </p:pic>
      <p:sp>
        <p:nvSpPr>
          <p:cNvPr id="58" name="Google Shape;58;p13"/>
          <p:cNvSpPr txBox="1"/>
          <p:nvPr/>
        </p:nvSpPr>
        <p:spPr>
          <a:xfrm>
            <a:off x="3011750" y="3968700"/>
            <a:ext cx="937500" cy="609600"/>
          </a:xfrm>
          <a:prstGeom prst="rect">
            <a:avLst/>
          </a:prstGeom>
          <a:solidFill>
            <a:srgbClr val="FFFFFF"/>
          </a:solidFill>
          <a:ln cap="flat" cmpd="sng" w="9525">
            <a:solidFill>
              <a:srgbClr val="B7B7B7"/>
            </a:solidFill>
            <a:prstDash val="dot"/>
            <a:round/>
            <a:headEnd len="sm" w="sm" type="none"/>
            <a:tailEnd len="sm" w="sm" type="none"/>
          </a:ln>
        </p:spPr>
        <p:txBody>
          <a:bodyPr anchorCtr="0" anchor="t" bIns="118850" lIns="118850" spcFirstLastPara="1" rIns="118850" wrap="square" tIns="118850">
            <a:spAutoFit/>
          </a:bodyPr>
          <a:lstStyle/>
          <a:p>
            <a:pPr indent="0" lvl="0" marL="0" rtl="0" algn="l">
              <a:spcBef>
                <a:spcPts val="0"/>
              </a:spcBef>
              <a:spcAft>
                <a:spcPts val="0"/>
              </a:spcAft>
              <a:buNone/>
            </a:pPr>
            <a:r>
              <a:rPr lang="en" sz="800">
                <a:latin typeface="Lexend SemiBold"/>
                <a:ea typeface="Lexend SemiBold"/>
                <a:cs typeface="Lexend SemiBold"/>
                <a:sym typeface="Lexend SemiBold"/>
              </a:rPr>
              <a:t>Nidhi</a:t>
            </a:r>
            <a:endParaRPr sz="800">
              <a:latin typeface="Lexend SemiBold"/>
              <a:ea typeface="Lexend SemiBold"/>
              <a:cs typeface="Lexend SemiBold"/>
              <a:sym typeface="Lexend SemiBold"/>
            </a:endParaRPr>
          </a:p>
          <a:p>
            <a:pPr indent="0" lvl="0" marL="0" rtl="0" algn="l">
              <a:spcBef>
                <a:spcPts val="0"/>
              </a:spcBef>
              <a:spcAft>
                <a:spcPts val="0"/>
              </a:spcAft>
              <a:buNone/>
            </a:pPr>
            <a:r>
              <a:rPr lang="en" sz="800">
                <a:latin typeface="Lexend SemiBold"/>
                <a:ea typeface="Lexend SemiBold"/>
                <a:cs typeface="Lexend SemiBold"/>
                <a:sym typeface="Lexend SemiBold"/>
              </a:rPr>
              <a:t>Choudhary</a:t>
            </a:r>
            <a:endParaRPr sz="800">
              <a:latin typeface="Lexend SemiBold"/>
              <a:ea typeface="Lexend SemiBold"/>
              <a:cs typeface="Lexend SemiBold"/>
              <a:sym typeface="Lexend SemiBold"/>
            </a:endParaRPr>
          </a:p>
          <a:p>
            <a:pPr indent="0" lvl="0" marL="0" rtl="0" algn="l">
              <a:spcBef>
                <a:spcPts val="0"/>
              </a:spcBef>
              <a:spcAft>
                <a:spcPts val="0"/>
              </a:spcAft>
              <a:buNone/>
            </a:pPr>
            <a:r>
              <a:rPr lang="en" sz="800">
                <a:solidFill>
                  <a:srgbClr val="000000"/>
                </a:solidFill>
                <a:latin typeface="Lexend Light"/>
                <a:ea typeface="Lexend Light"/>
                <a:cs typeface="Lexend Light"/>
                <a:sym typeface="Lexend Light"/>
              </a:rPr>
              <a:t>M</a:t>
            </a:r>
            <a:r>
              <a:rPr lang="en" sz="800">
                <a:latin typeface="Lexend Light"/>
                <a:ea typeface="Lexend Light"/>
                <a:cs typeface="Lexend Light"/>
                <a:sym typeface="Lexend Light"/>
              </a:rPr>
              <a:t>S in ADS</a:t>
            </a:r>
            <a:endParaRPr sz="800">
              <a:solidFill>
                <a:srgbClr val="000000"/>
              </a:solidFill>
              <a:latin typeface="Lexend Light"/>
              <a:ea typeface="Lexend Light"/>
              <a:cs typeface="Lexend Light"/>
              <a:sym typeface="Lexend Light"/>
            </a:endParaRPr>
          </a:p>
        </p:txBody>
      </p:sp>
      <p:sp>
        <p:nvSpPr>
          <p:cNvPr id="59" name="Google Shape;59;p13"/>
          <p:cNvSpPr txBox="1"/>
          <p:nvPr/>
        </p:nvSpPr>
        <p:spPr>
          <a:xfrm>
            <a:off x="1904738" y="3968700"/>
            <a:ext cx="937500" cy="609600"/>
          </a:xfrm>
          <a:prstGeom prst="rect">
            <a:avLst/>
          </a:prstGeom>
          <a:solidFill>
            <a:srgbClr val="FFFFFF"/>
          </a:solidFill>
          <a:ln cap="flat" cmpd="sng" w="9525">
            <a:solidFill>
              <a:srgbClr val="B7B7B7"/>
            </a:solidFill>
            <a:prstDash val="dot"/>
            <a:round/>
            <a:headEnd len="sm" w="sm" type="none"/>
            <a:tailEnd len="sm" w="sm" type="none"/>
          </a:ln>
        </p:spPr>
        <p:txBody>
          <a:bodyPr anchorCtr="0" anchor="t" bIns="118850" lIns="118850" spcFirstLastPara="1" rIns="118850" wrap="square" tIns="118850">
            <a:spAutoFit/>
          </a:bodyPr>
          <a:lstStyle/>
          <a:p>
            <a:pPr indent="0" lvl="0" marL="0" rtl="0" algn="l">
              <a:spcBef>
                <a:spcPts val="0"/>
              </a:spcBef>
              <a:spcAft>
                <a:spcPts val="0"/>
              </a:spcAft>
              <a:buNone/>
            </a:pPr>
            <a:r>
              <a:rPr lang="en" sz="800">
                <a:solidFill>
                  <a:srgbClr val="000000"/>
                </a:solidFill>
                <a:latin typeface="Lexend SemiBold"/>
                <a:ea typeface="Lexend SemiBold"/>
                <a:cs typeface="Lexend SemiBold"/>
                <a:sym typeface="Lexend SemiBold"/>
              </a:rPr>
              <a:t>Aryan Vats</a:t>
            </a:r>
            <a:endParaRPr sz="800">
              <a:solidFill>
                <a:srgbClr val="000000"/>
              </a:solidFill>
            </a:endParaRPr>
          </a:p>
          <a:p>
            <a:pPr indent="0" lvl="0" marL="0" rtl="0" algn="l">
              <a:spcBef>
                <a:spcPts val="0"/>
              </a:spcBef>
              <a:spcAft>
                <a:spcPts val="0"/>
              </a:spcAft>
              <a:buNone/>
            </a:pPr>
            <a:r>
              <a:t/>
            </a:r>
            <a:endParaRPr sz="800">
              <a:latin typeface="Lexend Light"/>
              <a:ea typeface="Lexend Light"/>
              <a:cs typeface="Lexend Light"/>
              <a:sym typeface="Lexend Light"/>
            </a:endParaRPr>
          </a:p>
          <a:p>
            <a:pPr indent="0" lvl="0" marL="0" rtl="0" algn="l">
              <a:spcBef>
                <a:spcPts val="0"/>
              </a:spcBef>
              <a:spcAft>
                <a:spcPts val="0"/>
              </a:spcAft>
              <a:buNone/>
            </a:pPr>
            <a:r>
              <a:rPr lang="en" sz="800">
                <a:latin typeface="Lexend Light"/>
                <a:ea typeface="Lexend Light"/>
                <a:cs typeface="Lexend Light"/>
                <a:sym typeface="Lexend Light"/>
              </a:rPr>
              <a:t>MS in CS</a:t>
            </a:r>
            <a:endParaRPr sz="800">
              <a:latin typeface="Lexend Light"/>
              <a:ea typeface="Lexend Light"/>
              <a:cs typeface="Lexend Light"/>
              <a:sym typeface="Lexend Light"/>
            </a:endParaRPr>
          </a:p>
        </p:txBody>
      </p:sp>
      <p:sp>
        <p:nvSpPr>
          <p:cNvPr id="60" name="Google Shape;60;p13"/>
          <p:cNvSpPr txBox="1"/>
          <p:nvPr/>
        </p:nvSpPr>
        <p:spPr>
          <a:xfrm>
            <a:off x="5251450" y="3968700"/>
            <a:ext cx="852300" cy="609600"/>
          </a:xfrm>
          <a:prstGeom prst="rect">
            <a:avLst/>
          </a:prstGeom>
          <a:solidFill>
            <a:srgbClr val="FFFFFF"/>
          </a:solidFill>
          <a:ln cap="flat" cmpd="sng" w="9525">
            <a:solidFill>
              <a:srgbClr val="B7B7B7"/>
            </a:solidFill>
            <a:prstDash val="dot"/>
            <a:round/>
            <a:headEnd len="sm" w="sm" type="none"/>
            <a:tailEnd len="sm" w="sm" type="none"/>
          </a:ln>
        </p:spPr>
        <p:txBody>
          <a:bodyPr anchorCtr="0" anchor="t" bIns="118850" lIns="118850" spcFirstLastPara="1" rIns="118850" wrap="square" tIns="118850">
            <a:spAutoFit/>
          </a:bodyPr>
          <a:lstStyle/>
          <a:p>
            <a:pPr indent="0" lvl="0" marL="0" rtl="0" algn="l">
              <a:spcBef>
                <a:spcPts val="0"/>
              </a:spcBef>
              <a:spcAft>
                <a:spcPts val="0"/>
              </a:spcAft>
              <a:buNone/>
            </a:pPr>
            <a:r>
              <a:rPr lang="en" sz="800">
                <a:latin typeface="Lexend SemiBold"/>
                <a:ea typeface="Lexend SemiBold"/>
                <a:cs typeface="Lexend SemiBold"/>
                <a:sym typeface="Lexend SemiBold"/>
              </a:rPr>
              <a:t>Muqi Zhang</a:t>
            </a:r>
            <a:endParaRPr sz="800">
              <a:solidFill>
                <a:srgbClr val="000000"/>
              </a:solidFill>
            </a:endParaRPr>
          </a:p>
          <a:p>
            <a:pPr indent="0" lvl="0" marL="0" rtl="0" algn="l">
              <a:spcBef>
                <a:spcPts val="0"/>
              </a:spcBef>
              <a:spcAft>
                <a:spcPts val="0"/>
              </a:spcAft>
              <a:buNone/>
            </a:pPr>
            <a:r>
              <a:t/>
            </a:r>
            <a:endParaRPr sz="800">
              <a:latin typeface="Lexend Light"/>
              <a:ea typeface="Lexend Light"/>
              <a:cs typeface="Lexend Light"/>
              <a:sym typeface="Lexend Light"/>
            </a:endParaRPr>
          </a:p>
          <a:p>
            <a:pPr indent="0" lvl="0" marL="0" rtl="0" algn="l">
              <a:spcBef>
                <a:spcPts val="0"/>
              </a:spcBef>
              <a:spcAft>
                <a:spcPts val="0"/>
              </a:spcAft>
              <a:buNone/>
            </a:pPr>
            <a:r>
              <a:rPr lang="en" sz="800">
                <a:solidFill>
                  <a:srgbClr val="000000"/>
                </a:solidFill>
                <a:latin typeface="Lexend Light"/>
                <a:ea typeface="Lexend Light"/>
                <a:cs typeface="Lexend Light"/>
                <a:sym typeface="Lexend Light"/>
              </a:rPr>
              <a:t>M</a:t>
            </a:r>
            <a:r>
              <a:rPr lang="en" sz="800">
                <a:latin typeface="Lexend Light"/>
                <a:ea typeface="Lexend Light"/>
                <a:cs typeface="Lexend Light"/>
                <a:sym typeface="Lexend Light"/>
              </a:rPr>
              <a:t>S </a:t>
            </a:r>
            <a:r>
              <a:rPr lang="en" sz="800">
                <a:solidFill>
                  <a:srgbClr val="000000"/>
                </a:solidFill>
                <a:latin typeface="Lexend Light"/>
                <a:ea typeface="Lexend Light"/>
                <a:cs typeface="Lexend Light"/>
                <a:sym typeface="Lexend Light"/>
              </a:rPr>
              <a:t>in CS</a:t>
            </a:r>
            <a:endParaRPr sz="800">
              <a:solidFill>
                <a:srgbClr val="000000"/>
              </a:solidFill>
              <a:latin typeface="Lexend Light"/>
              <a:ea typeface="Lexend Light"/>
              <a:cs typeface="Lexend Light"/>
              <a:sym typeface="Lexend Light"/>
            </a:endParaRPr>
          </a:p>
        </p:txBody>
      </p:sp>
      <p:sp>
        <p:nvSpPr>
          <p:cNvPr id="61" name="Google Shape;61;p13"/>
          <p:cNvSpPr txBox="1"/>
          <p:nvPr/>
        </p:nvSpPr>
        <p:spPr>
          <a:xfrm>
            <a:off x="6265000" y="3968700"/>
            <a:ext cx="887400" cy="609600"/>
          </a:xfrm>
          <a:prstGeom prst="rect">
            <a:avLst/>
          </a:prstGeom>
          <a:solidFill>
            <a:srgbClr val="FFFFFF"/>
          </a:solidFill>
          <a:ln cap="flat" cmpd="sng" w="9525">
            <a:solidFill>
              <a:srgbClr val="B7B7B7"/>
            </a:solidFill>
            <a:prstDash val="dot"/>
            <a:round/>
            <a:headEnd len="sm" w="sm" type="none"/>
            <a:tailEnd len="sm" w="sm" type="none"/>
          </a:ln>
        </p:spPr>
        <p:txBody>
          <a:bodyPr anchorCtr="0" anchor="t" bIns="118850" lIns="118850" spcFirstLastPara="1" rIns="118850" wrap="square" tIns="118850">
            <a:spAutoFit/>
          </a:bodyPr>
          <a:lstStyle/>
          <a:p>
            <a:pPr indent="0" lvl="0" marL="0" rtl="0" algn="l">
              <a:spcBef>
                <a:spcPts val="0"/>
              </a:spcBef>
              <a:spcAft>
                <a:spcPts val="0"/>
              </a:spcAft>
              <a:buNone/>
            </a:pPr>
            <a:r>
              <a:rPr lang="en" sz="800">
                <a:latin typeface="Lexend SemiBold"/>
                <a:ea typeface="Lexend SemiBold"/>
                <a:cs typeface="Lexend SemiBold"/>
                <a:sym typeface="Lexend SemiBold"/>
              </a:rPr>
              <a:t>Justin Chen</a:t>
            </a:r>
            <a:endParaRPr sz="800">
              <a:solidFill>
                <a:srgbClr val="000000"/>
              </a:solidFill>
            </a:endParaRPr>
          </a:p>
          <a:p>
            <a:pPr indent="0" lvl="0" marL="0" rtl="0" algn="l">
              <a:spcBef>
                <a:spcPts val="0"/>
              </a:spcBef>
              <a:spcAft>
                <a:spcPts val="0"/>
              </a:spcAft>
              <a:buNone/>
            </a:pPr>
            <a:r>
              <a:t/>
            </a:r>
            <a:endParaRPr sz="800">
              <a:latin typeface="Lexend Light"/>
              <a:ea typeface="Lexend Light"/>
              <a:cs typeface="Lexend Light"/>
              <a:sym typeface="Lexend Light"/>
            </a:endParaRPr>
          </a:p>
          <a:p>
            <a:pPr indent="0" lvl="0" marL="0" rtl="0" algn="l">
              <a:spcBef>
                <a:spcPts val="0"/>
              </a:spcBef>
              <a:spcAft>
                <a:spcPts val="0"/>
              </a:spcAft>
              <a:buNone/>
            </a:pPr>
            <a:r>
              <a:rPr lang="en" sz="800">
                <a:latin typeface="Lexend Light"/>
                <a:ea typeface="Lexend Light"/>
                <a:cs typeface="Lexend Light"/>
                <a:sym typeface="Lexend Light"/>
              </a:rPr>
              <a:t>BS in DS</a:t>
            </a:r>
            <a:endParaRPr sz="800">
              <a:solidFill>
                <a:srgbClr val="000000"/>
              </a:solidFill>
              <a:latin typeface="Lexend Light"/>
              <a:ea typeface="Lexend Light"/>
              <a:cs typeface="Lexend Light"/>
              <a:sym typeface="Lexend Light"/>
            </a:endParaRPr>
          </a:p>
        </p:txBody>
      </p:sp>
      <p:pic>
        <p:nvPicPr>
          <p:cNvPr id="62" name="Google Shape;62;p13"/>
          <p:cNvPicPr preferRelativeResize="0"/>
          <p:nvPr/>
        </p:nvPicPr>
        <p:blipFill>
          <a:blip r:embed="rId5">
            <a:alphaModFix/>
          </a:blip>
          <a:stretch>
            <a:fillRect/>
          </a:stretch>
        </p:blipFill>
        <p:spPr>
          <a:xfrm>
            <a:off x="4241426" y="3104700"/>
            <a:ext cx="717861" cy="844200"/>
          </a:xfrm>
          <a:prstGeom prst="rect">
            <a:avLst/>
          </a:prstGeom>
          <a:noFill/>
          <a:ln>
            <a:noFill/>
          </a:ln>
        </p:spPr>
      </p:pic>
      <p:sp>
        <p:nvSpPr>
          <p:cNvPr id="63" name="Google Shape;63;p13"/>
          <p:cNvSpPr txBox="1"/>
          <p:nvPr/>
        </p:nvSpPr>
        <p:spPr>
          <a:xfrm>
            <a:off x="4118750" y="3968700"/>
            <a:ext cx="968700" cy="609600"/>
          </a:xfrm>
          <a:prstGeom prst="rect">
            <a:avLst/>
          </a:prstGeom>
          <a:solidFill>
            <a:srgbClr val="FFFFFF"/>
          </a:solidFill>
          <a:ln cap="flat" cmpd="sng" w="9525">
            <a:solidFill>
              <a:srgbClr val="B7B7B7"/>
            </a:solidFill>
            <a:prstDash val="dot"/>
            <a:round/>
            <a:headEnd len="sm" w="sm" type="none"/>
            <a:tailEnd len="sm" w="sm" type="none"/>
          </a:ln>
        </p:spPr>
        <p:txBody>
          <a:bodyPr anchorCtr="0" anchor="t" bIns="118850" lIns="118850" spcFirstLastPara="1" rIns="118850" wrap="square" tIns="118850">
            <a:spAutoFit/>
          </a:bodyPr>
          <a:lstStyle/>
          <a:p>
            <a:pPr indent="0" lvl="0" marL="0" rtl="0" algn="l">
              <a:spcBef>
                <a:spcPts val="0"/>
              </a:spcBef>
              <a:spcAft>
                <a:spcPts val="0"/>
              </a:spcAft>
              <a:buClr>
                <a:srgbClr val="000000"/>
              </a:buClr>
              <a:buSzPts val="1100"/>
              <a:buFont typeface="Arial"/>
              <a:buNone/>
            </a:pPr>
            <a:r>
              <a:rPr lang="en" sz="800">
                <a:latin typeface="Lexend SemiBold"/>
                <a:ea typeface="Lexend SemiBold"/>
                <a:cs typeface="Lexend SemiBold"/>
                <a:sym typeface="Lexend SemiBold"/>
              </a:rPr>
              <a:t>Eben Gunadi</a:t>
            </a:r>
            <a:endParaRPr sz="800">
              <a:latin typeface="Lexend Light"/>
              <a:ea typeface="Lexend Light"/>
              <a:cs typeface="Lexend Light"/>
              <a:sym typeface="Lexend Light"/>
            </a:endParaRPr>
          </a:p>
          <a:p>
            <a:pPr indent="0" lvl="0" marL="0" rtl="0" algn="l">
              <a:spcBef>
                <a:spcPts val="0"/>
              </a:spcBef>
              <a:spcAft>
                <a:spcPts val="0"/>
              </a:spcAft>
              <a:buNone/>
            </a:pPr>
            <a:r>
              <a:rPr lang="en" sz="800">
                <a:solidFill>
                  <a:srgbClr val="000000"/>
                </a:solidFill>
                <a:latin typeface="Lexend Light"/>
                <a:ea typeface="Lexend Light"/>
                <a:cs typeface="Lexend Light"/>
                <a:sym typeface="Lexend Light"/>
              </a:rPr>
              <a:t>M</a:t>
            </a:r>
            <a:r>
              <a:rPr lang="en" sz="800">
                <a:latin typeface="Lexend Light"/>
                <a:ea typeface="Lexend Light"/>
                <a:cs typeface="Lexend Light"/>
                <a:sym typeface="Lexend Light"/>
              </a:rPr>
              <a:t>S</a:t>
            </a:r>
            <a:r>
              <a:rPr lang="en" sz="800">
                <a:solidFill>
                  <a:srgbClr val="000000"/>
                </a:solidFill>
                <a:latin typeface="Lexend Light"/>
                <a:ea typeface="Lexend Light"/>
                <a:cs typeface="Lexend Light"/>
                <a:sym typeface="Lexend Light"/>
              </a:rPr>
              <a:t> in </a:t>
            </a:r>
            <a:r>
              <a:rPr lang="en" sz="800">
                <a:latin typeface="Lexend Light"/>
                <a:ea typeface="Lexend Light"/>
                <a:cs typeface="Lexend Light"/>
                <a:sym typeface="Lexend Light"/>
              </a:rPr>
              <a:t>DS</a:t>
            </a:r>
            <a:br>
              <a:rPr lang="en" sz="800">
                <a:latin typeface="Lexend Light"/>
                <a:ea typeface="Lexend Light"/>
                <a:cs typeface="Lexend Light"/>
                <a:sym typeface="Lexend Light"/>
              </a:rPr>
            </a:br>
            <a:r>
              <a:rPr lang="en" sz="800">
                <a:latin typeface="Lexend Light"/>
                <a:ea typeface="Lexend Light"/>
                <a:cs typeface="Lexend Light"/>
                <a:sym typeface="Lexend Light"/>
              </a:rPr>
              <a:t>(Healthcare)</a:t>
            </a:r>
            <a:endParaRPr sz="800">
              <a:solidFill>
                <a:srgbClr val="000000"/>
              </a:solidFill>
              <a:latin typeface="Lexend Light"/>
              <a:ea typeface="Lexend Light"/>
              <a:cs typeface="Lexend Light"/>
              <a:sym typeface="Lexend Light"/>
            </a:endParaRPr>
          </a:p>
        </p:txBody>
      </p:sp>
      <p:pic>
        <p:nvPicPr>
          <p:cNvPr id="64" name="Google Shape;64;p13" title="IMG_5340.JPG"/>
          <p:cNvPicPr preferRelativeResize="0"/>
          <p:nvPr/>
        </p:nvPicPr>
        <p:blipFill rotWithShape="1">
          <a:blip r:embed="rId6">
            <a:alphaModFix/>
          </a:blip>
          <a:srcRect b="0" l="38931" r="0" t="44794"/>
          <a:stretch/>
        </p:blipFill>
        <p:spPr>
          <a:xfrm>
            <a:off x="5325149" y="3104663"/>
            <a:ext cx="683974" cy="844201"/>
          </a:xfrm>
          <a:prstGeom prst="rect">
            <a:avLst/>
          </a:prstGeom>
          <a:noFill/>
          <a:ln>
            <a:noFill/>
          </a:ln>
        </p:spPr>
      </p:pic>
      <p:pic>
        <p:nvPicPr>
          <p:cNvPr id="65" name="Google Shape;65;p13" title="167f9911e574ad3803d2c1a6e35e5268.jpg"/>
          <p:cNvPicPr preferRelativeResize="0"/>
          <p:nvPr/>
        </p:nvPicPr>
        <p:blipFill rotWithShape="1">
          <a:blip r:embed="rId7">
            <a:alphaModFix/>
          </a:blip>
          <a:srcRect b="12965" l="41445" r="8275" t="37223"/>
          <a:stretch/>
        </p:blipFill>
        <p:spPr>
          <a:xfrm>
            <a:off x="6389194" y="3104676"/>
            <a:ext cx="639008" cy="844201"/>
          </a:xfrm>
          <a:prstGeom prst="rect">
            <a:avLst/>
          </a:prstGeom>
          <a:noFill/>
          <a:ln>
            <a:noFill/>
          </a:ln>
        </p:spPr>
      </p:pic>
      <p:pic>
        <p:nvPicPr>
          <p:cNvPr id="66" name="Google Shape;66;p13"/>
          <p:cNvPicPr preferRelativeResize="0"/>
          <p:nvPr/>
        </p:nvPicPr>
        <p:blipFill rotWithShape="1">
          <a:blip r:embed="rId8">
            <a:alphaModFix/>
          </a:blip>
          <a:srcRect b="43238" l="36717" r="15640" t="20978"/>
          <a:stretch/>
        </p:blipFill>
        <p:spPr>
          <a:xfrm>
            <a:off x="2003475" y="3104675"/>
            <a:ext cx="740051" cy="844201"/>
          </a:xfrm>
          <a:prstGeom prst="rect">
            <a:avLst/>
          </a:prstGeom>
          <a:noFill/>
          <a:ln>
            <a:noFill/>
          </a:ln>
        </p:spPr>
      </p:pic>
      <p:pic>
        <p:nvPicPr>
          <p:cNvPr id="67" name="Google Shape;67;p13"/>
          <p:cNvPicPr preferRelativeResize="0"/>
          <p:nvPr/>
        </p:nvPicPr>
        <p:blipFill>
          <a:blip r:embed="rId9">
            <a:alphaModFix/>
          </a:blip>
          <a:stretch>
            <a:fillRect/>
          </a:stretch>
        </p:blipFill>
        <p:spPr>
          <a:xfrm>
            <a:off x="3110475" y="3109647"/>
            <a:ext cx="740049" cy="8342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ctrTitle"/>
          </p:nvPr>
        </p:nvSpPr>
        <p:spPr>
          <a:xfrm>
            <a:off x="311700" y="1739250"/>
            <a:ext cx="8520600" cy="84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1100"/>
              <a:buNone/>
            </a:pPr>
            <a:r>
              <a:rPr b="1" lang="en" sz="2320">
                <a:solidFill>
                  <a:schemeClr val="dk2"/>
                </a:solidFill>
              </a:rPr>
              <a:t>Application Walkthrough and Result</a:t>
            </a:r>
            <a:endParaRPr b="1" sz="2320">
              <a:solidFill>
                <a:schemeClr val="dk2"/>
              </a:solidFill>
            </a:endParaRPr>
          </a:p>
        </p:txBody>
      </p:sp>
      <p:pic>
        <p:nvPicPr>
          <p:cNvPr id="209" name="Google Shape;209;p22"/>
          <p:cNvPicPr preferRelativeResize="0"/>
          <p:nvPr/>
        </p:nvPicPr>
        <p:blipFill>
          <a:blip r:embed="rId3">
            <a:alphaModFix/>
          </a:blip>
          <a:stretch>
            <a:fillRect/>
          </a:stretch>
        </p:blipFill>
        <p:spPr>
          <a:xfrm>
            <a:off x="225600" y="2620400"/>
            <a:ext cx="8839197" cy="176784"/>
          </a:xfrm>
          <a:prstGeom prst="rect">
            <a:avLst/>
          </a:prstGeom>
          <a:noFill/>
          <a:ln>
            <a:noFill/>
          </a:ln>
        </p:spPr>
      </p:pic>
      <p:sp>
        <p:nvSpPr>
          <p:cNvPr id="210" name="Google Shape;210;p22"/>
          <p:cNvSpPr txBox="1"/>
          <p:nvPr/>
        </p:nvSpPr>
        <p:spPr>
          <a:xfrm>
            <a:off x="428275" y="122700"/>
            <a:ext cx="485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highlight>
                  <a:srgbClr val="073763"/>
                </a:highlight>
              </a:rPr>
              <a:t>Graduates Rising in Information and Data Science</a:t>
            </a:r>
            <a:endParaRPr b="1" sz="1500">
              <a:solidFill>
                <a:schemeClr val="lt1"/>
              </a:solidFill>
              <a:highlight>
                <a:srgbClr val="073763"/>
              </a:highlight>
            </a:endParaRPr>
          </a:p>
        </p:txBody>
      </p:sp>
      <p:pic>
        <p:nvPicPr>
          <p:cNvPr id="211" name="Google Shape;211;p22"/>
          <p:cNvPicPr preferRelativeResize="0"/>
          <p:nvPr/>
        </p:nvPicPr>
        <p:blipFill>
          <a:blip r:embed="rId4">
            <a:alphaModFix/>
          </a:blip>
          <a:stretch>
            <a:fillRect/>
          </a:stretch>
        </p:blipFill>
        <p:spPr>
          <a:xfrm>
            <a:off x="108875" y="141625"/>
            <a:ext cx="391514" cy="377651"/>
          </a:xfrm>
          <a:prstGeom prst="rect">
            <a:avLst/>
          </a:prstGeom>
          <a:noFill/>
          <a:ln>
            <a:noFill/>
          </a:ln>
        </p:spPr>
      </p:pic>
      <p:pic>
        <p:nvPicPr>
          <p:cNvPr id="212" name="Google Shape;212;p22"/>
          <p:cNvPicPr preferRelativeResize="0"/>
          <p:nvPr/>
        </p:nvPicPr>
        <p:blipFill>
          <a:blip r:embed="rId4">
            <a:alphaModFix/>
          </a:blip>
          <a:stretch>
            <a:fillRect/>
          </a:stretch>
        </p:blipFill>
        <p:spPr>
          <a:xfrm>
            <a:off x="64050" y="4885450"/>
            <a:ext cx="215400" cy="207774"/>
          </a:xfrm>
          <a:prstGeom prst="rect">
            <a:avLst/>
          </a:prstGeom>
          <a:noFill/>
          <a:ln>
            <a:noFill/>
          </a:ln>
        </p:spPr>
      </p:pic>
      <p:sp>
        <p:nvSpPr>
          <p:cNvPr id="213" name="Google Shape;213;p22"/>
          <p:cNvSpPr txBox="1"/>
          <p:nvPr/>
        </p:nvSpPr>
        <p:spPr>
          <a:xfrm>
            <a:off x="203250" y="4827788"/>
            <a:ext cx="15834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GRIDS</a:t>
            </a:r>
            <a:endParaRPr sz="9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3"/>
          <p:cNvPicPr preferRelativeResize="0"/>
          <p:nvPr/>
        </p:nvPicPr>
        <p:blipFill>
          <a:blip r:embed="rId3">
            <a:alphaModFix/>
          </a:blip>
          <a:stretch>
            <a:fillRect/>
          </a:stretch>
        </p:blipFill>
        <p:spPr>
          <a:xfrm>
            <a:off x="638725" y="259325"/>
            <a:ext cx="8342600" cy="4884174"/>
          </a:xfrm>
          <a:prstGeom prst="rect">
            <a:avLst/>
          </a:prstGeom>
          <a:noFill/>
          <a:ln>
            <a:noFill/>
          </a:ln>
        </p:spPr>
      </p:pic>
      <p:pic>
        <p:nvPicPr>
          <p:cNvPr id="219" name="Google Shape;219;p23"/>
          <p:cNvPicPr preferRelativeResize="0"/>
          <p:nvPr/>
        </p:nvPicPr>
        <p:blipFill>
          <a:blip r:embed="rId4">
            <a:alphaModFix/>
          </a:blip>
          <a:stretch>
            <a:fillRect/>
          </a:stretch>
        </p:blipFill>
        <p:spPr>
          <a:xfrm>
            <a:off x="64050" y="4885450"/>
            <a:ext cx="215400" cy="207774"/>
          </a:xfrm>
          <a:prstGeom prst="rect">
            <a:avLst/>
          </a:prstGeom>
          <a:noFill/>
          <a:ln>
            <a:noFill/>
          </a:ln>
        </p:spPr>
      </p:pic>
      <p:sp>
        <p:nvSpPr>
          <p:cNvPr id="220" name="Google Shape;220;p23"/>
          <p:cNvSpPr txBox="1"/>
          <p:nvPr/>
        </p:nvSpPr>
        <p:spPr>
          <a:xfrm>
            <a:off x="203250" y="4827788"/>
            <a:ext cx="15834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GRIDS</a:t>
            </a:r>
            <a:endParaRPr sz="900">
              <a:solidFill>
                <a:schemeClr val="dk1"/>
              </a:solidFill>
            </a:endParaRPr>
          </a:p>
        </p:txBody>
      </p:sp>
      <p:sp>
        <p:nvSpPr>
          <p:cNvPr id="221" name="Google Shape;221;p23"/>
          <p:cNvSpPr txBox="1"/>
          <p:nvPr>
            <p:ph idx="4294967295" type="subTitle"/>
          </p:nvPr>
        </p:nvSpPr>
        <p:spPr>
          <a:xfrm>
            <a:off x="2988300" y="-146900"/>
            <a:ext cx="3167400" cy="792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500">
                <a:solidFill>
                  <a:srgbClr val="4472C4"/>
                </a:solidFill>
              </a:rPr>
              <a:t>Comparing Results</a:t>
            </a:r>
            <a:endParaRPr b="1" sz="2500">
              <a:solidFill>
                <a:srgbClr val="4472C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ctrTitle"/>
          </p:nvPr>
        </p:nvSpPr>
        <p:spPr>
          <a:xfrm>
            <a:off x="311700" y="1864625"/>
            <a:ext cx="8520600" cy="8442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n" sz="2520">
                <a:solidFill>
                  <a:schemeClr val="dk2"/>
                </a:solidFill>
              </a:rPr>
              <a:t>THANK</a:t>
            </a:r>
            <a:r>
              <a:rPr b="1" lang="en" sz="2920">
                <a:solidFill>
                  <a:srgbClr val="000000"/>
                </a:solidFill>
              </a:rPr>
              <a:t> </a:t>
            </a:r>
            <a:r>
              <a:rPr b="1" lang="en" sz="2520">
                <a:solidFill>
                  <a:schemeClr val="dk2"/>
                </a:solidFill>
              </a:rPr>
              <a:t>YOU</a:t>
            </a:r>
            <a:endParaRPr b="1" sz="2920">
              <a:solidFill>
                <a:srgbClr val="000000"/>
              </a:solidFill>
            </a:endParaRPr>
          </a:p>
        </p:txBody>
      </p:sp>
      <p:pic>
        <p:nvPicPr>
          <p:cNvPr id="227" name="Google Shape;227;p24"/>
          <p:cNvPicPr preferRelativeResize="0"/>
          <p:nvPr/>
        </p:nvPicPr>
        <p:blipFill>
          <a:blip r:embed="rId3">
            <a:alphaModFix/>
          </a:blip>
          <a:stretch>
            <a:fillRect/>
          </a:stretch>
        </p:blipFill>
        <p:spPr>
          <a:xfrm>
            <a:off x="225600" y="2620400"/>
            <a:ext cx="8839197" cy="176784"/>
          </a:xfrm>
          <a:prstGeom prst="rect">
            <a:avLst/>
          </a:prstGeom>
          <a:noFill/>
          <a:ln>
            <a:noFill/>
          </a:ln>
          <a:effectLst>
            <a:outerShdw blurRad="57150" rotWithShape="0" algn="bl" dir="5400000" dist="19050">
              <a:srgbClr val="000000">
                <a:alpha val="50000"/>
              </a:srgbClr>
            </a:outerShdw>
          </a:effectLst>
        </p:spPr>
      </p:pic>
      <p:sp>
        <p:nvSpPr>
          <p:cNvPr id="228" name="Google Shape;228;p24"/>
          <p:cNvSpPr txBox="1"/>
          <p:nvPr/>
        </p:nvSpPr>
        <p:spPr>
          <a:xfrm>
            <a:off x="428275" y="122700"/>
            <a:ext cx="485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highlight>
                  <a:srgbClr val="073763"/>
                </a:highlight>
              </a:rPr>
              <a:t>Graduates Rising in Information and Data Science</a:t>
            </a:r>
            <a:endParaRPr b="1" sz="1500">
              <a:solidFill>
                <a:schemeClr val="lt1"/>
              </a:solidFill>
              <a:highlight>
                <a:srgbClr val="073763"/>
              </a:highlight>
            </a:endParaRPr>
          </a:p>
        </p:txBody>
      </p:sp>
      <p:pic>
        <p:nvPicPr>
          <p:cNvPr id="229" name="Google Shape;229;p24"/>
          <p:cNvPicPr preferRelativeResize="0"/>
          <p:nvPr/>
        </p:nvPicPr>
        <p:blipFill>
          <a:blip r:embed="rId4">
            <a:alphaModFix/>
          </a:blip>
          <a:stretch>
            <a:fillRect/>
          </a:stretch>
        </p:blipFill>
        <p:spPr>
          <a:xfrm>
            <a:off x="108875" y="141625"/>
            <a:ext cx="391514" cy="377651"/>
          </a:xfrm>
          <a:prstGeom prst="rect">
            <a:avLst/>
          </a:prstGeom>
          <a:noFill/>
          <a:ln>
            <a:noFill/>
          </a:ln>
        </p:spPr>
      </p:pic>
      <p:pic>
        <p:nvPicPr>
          <p:cNvPr id="230" name="Google Shape;230;p24"/>
          <p:cNvPicPr preferRelativeResize="0"/>
          <p:nvPr/>
        </p:nvPicPr>
        <p:blipFill>
          <a:blip r:embed="rId4">
            <a:alphaModFix/>
          </a:blip>
          <a:stretch>
            <a:fillRect/>
          </a:stretch>
        </p:blipFill>
        <p:spPr>
          <a:xfrm>
            <a:off x="64050" y="4885450"/>
            <a:ext cx="215400" cy="207774"/>
          </a:xfrm>
          <a:prstGeom prst="rect">
            <a:avLst/>
          </a:prstGeom>
          <a:noFill/>
          <a:ln>
            <a:noFill/>
          </a:ln>
        </p:spPr>
      </p:pic>
      <p:sp>
        <p:nvSpPr>
          <p:cNvPr id="231" name="Google Shape;231;p24"/>
          <p:cNvSpPr txBox="1"/>
          <p:nvPr/>
        </p:nvSpPr>
        <p:spPr>
          <a:xfrm>
            <a:off x="203250" y="4827788"/>
            <a:ext cx="15834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GRIDS</a:t>
            </a:r>
            <a:endParaRPr sz="900">
              <a:solidFill>
                <a:schemeClr val="dk1"/>
              </a:solidFill>
            </a:endParaRPr>
          </a:p>
        </p:txBody>
      </p:sp>
      <p:sp>
        <p:nvSpPr>
          <p:cNvPr id="232" name="Google Shape;232;p24"/>
          <p:cNvSpPr txBox="1"/>
          <p:nvPr/>
        </p:nvSpPr>
        <p:spPr>
          <a:xfrm>
            <a:off x="3359550" y="2862350"/>
            <a:ext cx="25713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2"/>
                </a:solidFill>
              </a:rPr>
              <a:t>ress-gen.streamlit.app</a:t>
            </a:r>
            <a:endParaRPr sz="1800" u="sng">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411925" y="545000"/>
            <a:ext cx="434825" cy="444925"/>
          </a:xfrm>
          <a:prstGeom prst="rect">
            <a:avLst/>
          </a:prstGeom>
          <a:noFill/>
          <a:ln>
            <a:noFill/>
          </a:ln>
        </p:spPr>
      </p:pic>
      <p:sp>
        <p:nvSpPr>
          <p:cNvPr id="73" name="Google Shape;73;p14"/>
          <p:cNvSpPr txBox="1"/>
          <p:nvPr/>
        </p:nvSpPr>
        <p:spPr>
          <a:xfrm>
            <a:off x="991425" y="567363"/>
            <a:ext cx="3000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 Problem Understanding</a:t>
            </a:r>
            <a:endParaRPr>
              <a:solidFill>
                <a:schemeClr val="dk1"/>
              </a:solidFill>
            </a:endParaRPr>
          </a:p>
        </p:txBody>
      </p:sp>
      <p:sp>
        <p:nvSpPr>
          <p:cNvPr id="74" name="Google Shape;74;p14"/>
          <p:cNvSpPr txBox="1"/>
          <p:nvPr/>
        </p:nvSpPr>
        <p:spPr>
          <a:xfrm>
            <a:off x="1097250" y="904950"/>
            <a:ext cx="36156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Challenges in Traditional Resume Creation</a:t>
            </a:r>
            <a:endParaRPr sz="1100"/>
          </a:p>
          <a:p>
            <a:pPr indent="-298450" lvl="0" marL="457200" rtl="0" algn="l">
              <a:spcBef>
                <a:spcPts val="0"/>
              </a:spcBef>
              <a:spcAft>
                <a:spcPts val="0"/>
              </a:spcAft>
              <a:buSzPts val="1100"/>
              <a:buChar char="●"/>
            </a:pPr>
            <a:r>
              <a:rPr lang="en" sz="1100"/>
              <a:t>Need for Intelligent Automation</a:t>
            </a:r>
            <a:endParaRPr sz="1100"/>
          </a:p>
        </p:txBody>
      </p:sp>
      <p:sp>
        <p:nvSpPr>
          <p:cNvPr id="75" name="Google Shape;75;p14"/>
          <p:cNvSpPr txBox="1"/>
          <p:nvPr/>
        </p:nvSpPr>
        <p:spPr>
          <a:xfrm>
            <a:off x="1097250" y="1371838"/>
            <a:ext cx="3000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Solution Orchestration</a:t>
            </a:r>
            <a:endParaRPr>
              <a:solidFill>
                <a:schemeClr val="dk1"/>
              </a:solidFill>
            </a:endParaRPr>
          </a:p>
        </p:txBody>
      </p:sp>
      <p:sp>
        <p:nvSpPr>
          <p:cNvPr id="76" name="Google Shape;76;p14"/>
          <p:cNvSpPr txBox="1"/>
          <p:nvPr/>
        </p:nvSpPr>
        <p:spPr>
          <a:xfrm>
            <a:off x="1097250" y="1709450"/>
            <a:ext cx="3297300" cy="523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High-level Architecture</a:t>
            </a:r>
            <a:endParaRPr sz="1100"/>
          </a:p>
          <a:p>
            <a:pPr indent="-298450" lvl="0" marL="457200" rtl="0" algn="l">
              <a:spcBef>
                <a:spcPts val="0"/>
              </a:spcBef>
              <a:spcAft>
                <a:spcPts val="0"/>
              </a:spcAft>
              <a:buSzPts val="1100"/>
              <a:buChar char="●"/>
            </a:pPr>
            <a:r>
              <a:rPr lang="en" sz="1100"/>
              <a:t>Key Entities and Components</a:t>
            </a:r>
            <a:endParaRPr sz="1100"/>
          </a:p>
        </p:txBody>
      </p:sp>
      <p:sp>
        <p:nvSpPr>
          <p:cNvPr id="77" name="Google Shape;77;p14"/>
          <p:cNvSpPr txBox="1"/>
          <p:nvPr/>
        </p:nvSpPr>
        <p:spPr>
          <a:xfrm>
            <a:off x="1097250" y="2303400"/>
            <a:ext cx="34749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Deep Dive into the Solution Workflow</a:t>
            </a:r>
            <a:endParaRPr>
              <a:solidFill>
                <a:schemeClr val="dk1"/>
              </a:solidFill>
            </a:endParaRPr>
          </a:p>
        </p:txBody>
      </p:sp>
      <p:sp>
        <p:nvSpPr>
          <p:cNvPr id="78" name="Google Shape;78;p14"/>
          <p:cNvSpPr txBox="1"/>
          <p:nvPr/>
        </p:nvSpPr>
        <p:spPr>
          <a:xfrm>
            <a:off x="1097025" y="2703600"/>
            <a:ext cx="34749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PDF to JSON Parsing</a:t>
            </a:r>
            <a:endParaRPr sz="1100"/>
          </a:p>
          <a:p>
            <a:pPr indent="-298450" lvl="0" marL="457200" rtl="0" algn="l">
              <a:spcBef>
                <a:spcPts val="0"/>
              </a:spcBef>
              <a:spcAft>
                <a:spcPts val="0"/>
              </a:spcAft>
              <a:buSzPts val="1100"/>
              <a:buChar char="●"/>
            </a:pPr>
            <a:r>
              <a:rPr lang="en" sz="1100"/>
              <a:t>Prompt Engineering for Personalization</a:t>
            </a:r>
            <a:endParaRPr sz="1100"/>
          </a:p>
          <a:p>
            <a:pPr indent="-298450" lvl="0" marL="457200" rtl="0" algn="l">
              <a:spcBef>
                <a:spcPts val="0"/>
              </a:spcBef>
              <a:spcAft>
                <a:spcPts val="0"/>
              </a:spcAft>
              <a:buSzPts val="1100"/>
              <a:buChar char="●"/>
            </a:pPr>
            <a:r>
              <a:rPr lang="en" sz="1100"/>
              <a:t>RAG (Retrieval-Augmented Generation) for Smart Matching</a:t>
            </a:r>
            <a:endParaRPr sz="1100"/>
          </a:p>
          <a:p>
            <a:pPr indent="-298450" lvl="0" marL="457200" rtl="0" algn="l">
              <a:spcBef>
                <a:spcPts val="0"/>
              </a:spcBef>
              <a:spcAft>
                <a:spcPts val="0"/>
              </a:spcAft>
              <a:buSzPts val="1100"/>
              <a:buChar char="●"/>
            </a:pPr>
            <a:r>
              <a:rPr lang="en" sz="1100"/>
              <a:t>Converting JSON Back to PDF</a:t>
            </a:r>
            <a:endParaRPr sz="1100"/>
          </a:p>
        </p:txBody>
      </p:sp>
      <p:sp>
        <p:nvSpPr>
          <p:cNvPr id="79" name="Google Shape;79;p14"/>
          <p:cNvSpPr txBox="1"/>
          <p:nvPr/>
        </p:nvSpPr>
        <p:spPr>
          <a:xfrm>
            <a:off x="1097025" y="4325050"/>
            <a:ext cx="33939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SzPts val="1100"/>
              <a:buChar char="●"/>
            </a:pPr>
            <a:r>
              <a:rPr lang="en" sz="1100"/>
              <a:t>Previous </a:t>
            </a:r>
            <a:r>
              <a:rPr lang="en" sz="1100"/>
              <a:t>Resume</a:t>
            </a:r>
            <a:r>
              <a:rPr lang="en" sz="1100"/>
              <a:t> vs. New Generated Resume: Comparison and Insights</a:t>
            </a:r>
            <a:endParaRPr sz="1100"/>
          </a:p>
        </p:txBody>
      </p:sp>
      <p:sp>
        <p:nvSpPr>
          <p:cNvPr id="80" name="Google Shape;80;p14"/>
          <p:cNvSpPr txBox="1"/>
          <p:nvPr/>
        </p:nvSpPr>
        <p:spPr>
          <a:xfrm>
            <a:off x="1097250" y="3960250"/>
            <a:ext cx="38757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Application Walkthrough and Result </a:t>
            </a:r>
            <a:endParaRPr>
              <a:solidFill>
                <a:schemeClr val="dk1"/>
              </a:solidFill>
            </a:endParaRPr>
          </a:p>
        </p:txBody>
      </p:sp>
      <p:pic>
        <p:nvPicPr>
          <p:cNvPr id="81" name="Google Shape;81;p14"/>
          <p:cNvPicPr preferRelativeResize="0"/>
          <p:nvPr/>
        </p:nvPicPr>
        <p:blipFill>
          <a:blip r:embed="rId4">
            <a:alphaModFix/>
          </a:blip>
          <a:stretch>
            <a:fillRect/>
          </a:stretch>
        </p:blipFill>
        <p:spPr>
          <a:xfrm>
            <a:off x="411923" y="1513450"/>
            <a:ext cx="434825" cy="434845"/>
          </a:xfrm>
          <a:prstGeom prst="rect">
            <a:avLst/>
          </a:prstGeom>
          <a:noFill/>
          <a:ln>
            <a:noFill/>
          </a:ln>
        </p:spPr>
      </p:pic>
      <p:pic>
        <p:nvPicPr>
          <p:cNvPr id="82" name="Google Shape;82;p14"/>
          <p:cNvPicPr preferRelativeResize="0"/>
          <p:nvPr/>
        </p:nvPicPr>
        <p:blipFill>
          <a:blip r:embed="rId5">
            <a:alphaModFix/>
          </a:blip>
          <a:stretch>
            <a:fillRect/>
          </a:stretch>
        </p:blipFill>
        <p:spPr>
          <a:xfrm>
            <a:off x="411925" y="2402275"/>
            <a:ext cx="434825" cy="444937"/>
          </a:xfrm>
          <a:prstGeom prst="rect">
            <a:avLst/>
          </a:prstGeom>
          <a:noFill/>
          <a:ln>
            <a:noFill/>
          </a:ln>
        </p:spPr>
      </p:pic>
      <p:pic>
        <p:nvPicPr>
          <p:cNvPr id="83" name="Google Shape;83;p14"/>
          <p:cNvPicPr preferRelativeResize="0"/>
          <p:nvPr/>
        </p:nvPicPr>
        <p:blipFill>
          <a:blip r:embed="rId6">
            <a:alphaModFix/>
          </a:blip>
          <a:stretch>
            <a:fillRect/>
          </a:stretch>
        </p:blipFill>
        <p:spPr>
          <a:xfrm>
            <a:off x="433786" y="4035275"/>
            <a:ext cx="391092" cy="400200"/>
          </a:xfrm>
          <a:prstGeom prst="rect">
            <a:avLst/>
          </a:prstGeom>
          <a:noFill/>
          <a:ln>
            <a:noFill/>
          </a:ln>
        </p:spPr>
      </p:pic>
      <p:sp>
        <p:nvSpPr>
          <p:cNvPr id="84" name="Google Shape;84;p14"/>
          <p:cNvSpPr txBox="1"/>
          <p:nvPr>
            <p:ph idx="1" type="subTitle"/>
          </p:nvPr>
        </p:nvSpPr>
        <p:spPr>
          <a:xfrm>
            <a:off x="361800" y="0"/>
            <a:ext cx="3825900" cy="56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4472C4"/>
                </a:solidFill>
              </a:rPr>
              <a:t>Table of Contents</a:t>
            </a:r>
            <a:endParaRPr b="1" sz="2500">
              <a:solidFill>
                <a:srgbClr val="4472C4"/>
              </a:solidFill>
            </a:endParaRPr>
          </a:p>
        </p:txBody>
      </p:sp>
      <p:pic>
        <p:nvPicPr>
          <p:cNvPr id="85" name="Google Shape;85;p14"/>
          <p:cNvPicPr preferRelativeResize="0"/>
          <p:nvPr/>
        </p:nvPicPr>
        <p:blipFill>
          <a:blip r:embed="rId7">
            <a:alphaModFix/>
          </a:blip>
          <a:stretch>
            <a:fillRect/>
          </a:stretch>
        </p:blipFill>
        <p:spPr>
          <a:xfrm>
            <a:off x="4666900" y="0"/>
            <a:ext cx="4742899" cy="5143501"/>
          </a:xfrm>
          <a:prstGeom prst="rect">
            <a:avLst/>
          </a:prstGeom>
          <a:noFill/>
          <a:ln>
            <a:noFill/>
          </a:ln>
        </p:spPr>
      </p:pic>
      <p:pic>
        <p:nvPicPr>
          <p:cNvPr id="86" name="Google Shape;86;p14"/>
          <p:cNvPicPr preferRelativeResize="0"/>
          <p:nvPr/>
        </p:nvPicPr>
        <p:blipFill>
          <a:blip r:embed="rId8">
            <a:alphaModFix/>
          </a:blip>
          <a:stretch>
            <a:fillRect/>
          </a:stretch>
        </p:blipFill>
        <p:spPr>
          <a:xfrm>
            <a:off x="64050" y="4885450"/>
            <a:ext cx="215400" cy="207774"/>
          </a:xfrm>
          <a:prstGeom prst="rect">
            <a:avLst/>
          </a:prstGeom>
          <a:noFill/>
          <a:ln>
            <a:noFill/>
          </a:ln>
        </p:spPr>
      </p:pic>
      <p:sp>
        <p:nvSpPr>
          <p:cNvPr id="87" name="Google Shape;87;p14"/>
          <p:cNvSpPr txBox="1"/>
          <p:nvPr/>
        </p:nvSpPr>
        <p:spPr>
          <a:xfrm>
            <a:off x="383850" y="4876575"/>
            <a:ext cx="10908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2"/>
              </a:solidFill>
            </a:endParaRPr>
          </a:p>
        </p:txBody>
      </p:sp>
      <p:sp>
        <p:nvSpPr>
          <p:cNvPr id="88" name="Google Shape;88;p14"/>
          <p:cNvSpPr txBox="1"/>
          <p:nvPr/>
        </p:nvSpPr>
        <p:spPr>
          <a:xfrm>
            <a:off x="203250" y="4827788"/>
            <a:ext cx="15834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GRIDS</a:t>
            </a:r>
            <a:endParaRPr sz="9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idx="1" type="subTitle"/>
          </p:nvPr>
        </p:nvSpPr>
        <p:spPr>
          <a:xfrm>
            <a:off x="138700" y="760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4472C4"/>
                </a:solidFill>
              </a:rPr>
              <a:t>Why are we here?</a:t>
            </a:r>
            <a:endParaRPr b="1" sz="2500">
              <a:solidFill>
                <a:srgbClr val="4472C4"/>
              </a:solidFill>
            </a:endParaRPr>
          </a:p>
        </p:txBody>
      </p:sp>
      <p:sp>
        <p:nvSpPr>
          <p:cNvPr id="94" name="Google Shape;94;p15"/>
          <p:cNvSpPr txBox="1"/>
          <p:nvPr/>
        </p:nvSpPr>
        <p:spPr>
          <a:xfrm>
            <a:off x="353025" y="1699125"/>
            <a:ext cx="2496600" cy="25860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t>The </a:t>
            </a:r>
            <a:r>
              <a:rPr b="1" lang="en" sz="1300"/>
              <a:t>job market</a:t>
            </a:r>
            <a:r>
              <a:rPr lang="en" sz="1300"/>
              <a:t> is highly </a:t>
            </a:r>
            <a:r>
              <a:rPr b="1" lang="en" sz="1300"/>
              <a:t>competitive</a:t>
            </a:r>
            <a:r>
              <a:rPr lang="en" sz="1300"/>
              <a:t>, and landing the right role is tougher than ever.</a:t>
            </a:r>
            <a:endParaRPr sz="1300"/>
          </a:p>
          <a:p>
            <a:pPr indent="0" lvl="0" marL="0" rtl="0" algn="l">
              <a:spcBef>
                <a:spcPts val="0"/>
              </a:spcBef>
              <a:spcAft>
                <a:spcPts val="0"/>
              </a:spcAft>
              <a:buNone/>
            </a:pPr>
            <a:r>
              <a:rPr lang="en" sz="1300"/>
              <a:t>On top of that, Applicant Tracking Systems (</a:t>
            </a:r>
            <a:r>
              <a:rPr b="1" lang="en" sz="1300"/>
              <a:t>ATS</a:t>
            </a:r>
            <a:r>
              <a:rPr lang="en" sz="1300"/>
              <a:t>) </a:t>
            </a:r>
            <a:r>
              <a:rPr b="1" lang="en" sz="1300"/>
              <a:t>filter out many resumes</a:t>
            </a:r>
            <a:r>
              <a:rPr lang="en" sz="1300"/>
              <a:t> before they even reach a recruiter.</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Candidates need strong, ATS-compliant resumes to even get noticed.</a:t>
            </a:r>
            <a:endParaRPr sz="1300"/>
          </a:p>
          <a:p>
            <a:pPr indent="0" lvl="0" marL="0" rtl="0" algn="l">
              <a:spcBef>
                <a:spcPts val="0"/>
              </a:spcBef>
              <a:spcAft>
                <a:spcPts val="0"/>
              </a:spcAft>
              <a:buNone/>
            </a:pPr>
            <a:r>
              <a:t/>
            </a:r>
            <a:endParaRPr sz="1300"/>
          </a:p>
        </p:txBody>
      </p:sp>
      <p:sp>
        <p:nvSpPr>
          <p:cNvPr id="95" name="Google Shape;95;p15"/>
          <p:cNvSpPr txBox="1"/>
          <p:nvPr/>
        </p:nvSpPr>
        <p:spPr>
          <a:xfrm>
            <a:off x="6047550" y="1699125"/>
            <a:ext cx="2621100" cy="25860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How can we leverage technology, especially LLMs, to </a:t>
            </a:r>
            <a:r>
              <a:rPr b="1" lang="en" sz="1300">
                <a:solidFill>
                  <a:schemeClr val="dk1"/>
                </a:solidFill>
              </a:rPr>
              <a:t>automate and personalize resume generation </a:t>
            </a:r>
            <a:r>
              <a:rPr lang="en" sz="1300">
                <a:solidFill>
                  <a:schemeClr val="dk1"/>
                </a:solidFill>
              </a:rPr>
              <a:t>– making every resume tailored, ATS-friendly, and impactful – to </a:t>
            </a:r>
            <a:r>
              <a:rPr b="1" lang="en" sz="1300">
                <a:solidFill>
                  <a:schemeClr val="dk1"/>
                </a:solidFill>
              </a:rPr>
              <a:t>maximize a candidate's chances</a:t>
            </a:r>
            <a:r>
              <a:rPr lang="en" sz="1300">
                <a:solidFill>
                  <a:schemeClr val="dk1"/>
                </a:solidFill>
              </a:rPr>
              <a:t> across multiple job applications?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p:txBody>
      </p:sp>
      <p:sp>
        <p:nvSpPr>
          <p:cNvPr id="96" name="Google Shape;96;p15"/>
          <p:cNvSpPr txBox="1"/>
          <p:nvPr/>
        </p:nvSpPr>
        <p:spPr>
          <a:xfrm>
            <a:off x="3223650" y="1699125"/>
            <a:ext cx="2621100" cy="25860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Most resumes fail</a:t>
            </a:r>
            <a:r>
              <a:rPr lang="en" sz="1300">
                <a:solidFill>
                  <a:schemeClr val="dk1"/>
                </a:solidFill>
              </a:rPr>
              <a:t> </a:t>
            </a:r>
            <a:r>
              <a:rPr b="1" lang="en" sz="1300">
                <a:solidFill>
                  <a:schemeClr val="dk1"/>
                </a:solidFill>
              </a:rPr>
              <a:t>to stand out</a:t>
            </a:r>
            <a:r>
              <a:rPr lang="en" sz="1300">
                <a:solidFill>
                  <a:schemeClr val="dk1"/>
                </a:solidFill>
              </a:rPr>
              <a:t> due to generic content and lack of strategic positioning.</a:t>
            </a:r>
            <a:endParaRPr sz="1300">
              <a:solidFill>
                <a:schemeClr val="dk1"/>
              </a:solidFill>
            </a:endParaRPr>
          </a:p>
          <a:p>
            <a:pPr indent="0" lvl="0" marL="0" rtl="0" algn="l">
              <a:spcBef>
                <a:spcPts val="0"/>
              </a:spcBef>
              <a:spcAft>
                <a:spcPts val="0"/>
              </a:spcAft>
              <a:buNone/>
            </a:pPr>
            <a:r>
              <a:rPr lang="en" sz="1300">
                <a:solidFill>
                  <a:schemeClr val="dk1"/>
                </a:solidFill>
              </a:rPr>
              <a:t>Creating a </a:t>
            </a:r>
            <a:r>
              <a:rPr b="1" lang="en" sz="1300">
                <a:solidFill>
                  <a:schemeClr val="dk1"/>
                </a:solidFill>
              </a:rPr>
              <a:t>structured</a:t>
            </a:r>
            <a:r>
              <a:rPr lang="en" sz="1300">
                <a:solidFill>
                  <a:schemeClr val="dk1"/>
                </a:solidFill>
              </a:rPr>
              <a:t>, </a:t>
            </a:r>
            <a:r>
              <a:rPr b="1" lang="en" sz="1300">
                <a:solidFill>
                  <a:schemeClr val="dk1"/>
                </a:solidFill>
              </a:rPr>
              <a:t>impactful</a:t>
            </a:r>
            <a:r>
              <a:rPr lang="en" sz="1300">
                <a:solidFill>
                  <a:schemeClr val="dk1"/>
                </a:solidFill>
              </a:rPr>
              <a:t>, and </a:t>
            </a:r>
            <a:r>
              <a:rPr b="1" lang="en" sz="1300">
                <a:solidFill>
                  <a:schemeClr val="dk1"/>
                </a:solidFill>
              </a:rPr>
              <a:t>keyword-optimized</a:t>
            </a:r>
            <a:r>
              <a:rPr lang="en" sz="1300">
                <a:solidFill>
                  <a:schemeClr val="dk1"/>
                </a:solidFill>
              </a:rPr>
              <a:t> resume for every application is </a:t>
            </a:r>
            <a:r>
              <a:rPr b="1" lang="en" sz="1300">
                <a:solidFill>
                  <a:schemeClr val="dk1"/>
                </a:solidFill>
              </a:rPr>
              <a:t>critical</a:t>
            </a:r>
            <a:r>
              <a:rPr lang="en" sz="1300">
                <a:solidFill>
                  <a:schemeClr val="dk1"/>
                </a:solidFill>
              </a:rPr>
              <a:t> — but time-consuming.</a:t>
            </a:r>
            <a:endParaRPr sz="1300">
              <a:solidFill>
                <a:schemeClr val="dk1"/>
              </a:solidFill>
            </a:endParaRPr>
          </a:p>
          <a:p>
            <a:pPr indent="0" lvl="0" marL="0" rtl="0" algn="l">
              <a:spcBef>
                <a:spcPts val="0"/>
              </a:spcBef>
              <a:spcAft>
                <a:spcPts val="0"/>
              </a:spcAft>
              <a:buNone/>
            </a:pPr>
            <a:r>
              <a:rPr lang="en" sz="1300">
                <a:solidFill>
                  <a:schemeClr val="dk1"/>
                </a:solidFill>
              </a:rPr>
              <a:t>Manually tailoring resumes to each job description is unrealistic when candidates need to apply to dozens of roles quickly.</a:t>
            </a:r>
            <a:endParaRPr sz="1300"/>
          </a:p>
        </p:txBody>
      </p:sp>
      <p:pic>
        <p:nvPicPr>
          <p:cNvPr id="97" name="Google Shape;97;p15"/>
          <p:cNvPicPr preferRelativeResize="0"/>
          <p:nvPr/>
        </p:nvPicPr>
        <p:blipFill>
          <a:blip r:embed="rId3">
            <a:alphaModFix/>
          </a:blip>
          <a:stretch>
            <a:fillRect/>
          </a:stretch>
        </p:blipFill>
        <p:spPr>
          <a:xfrm>
            <a:off x="353025" y="1171912"/>
            <a:ext cx="444350" cy="452475"/>
          </a:xfrm>
          <a:prstGeom prst="rect">
            <a:avLst/>
          </a:prstGeom>
          <a:noFill/>
          <a:ln>
            <a:noFill/>
          </a:ln>
        </p:spPr>
      </p:pic>
      <p:sp>
        <p:nvSpPr>
          <p:cNvPr id="98" name="Google Shape;98;p15"/>
          <p:cNvSpPr txBox="1"/>
          <p:nvPr/>
        </p:nvSpPr>
        <p:spPr>
          <a:xfrm>
            <a:off x="778525" y="1198075"/>
            <a:ext cx="1615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 Situation</a:t>
            </a:r>
            <a:endParaRPr/>
          </a:p>
        </p:txBody>
      </p:sp>
      <p:sp>
        <p:nvSpPr>
          <p:cNvPr id="99" name="Google Shape;99;p15"/>
          <p:cNvSpPr txBox="1"/>
          <p:nvPr/>
        </p:nvSpPr>
        <p:spPr>
          <a:xfrm>
            <a:off x="3750700" y="1198075"/>
            <a:ext cx="17922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Complication</a:t>
            </a:r>
            <a:endParaRPr b="1">
              <a:solidFill>
                <a:schemeClr val="dk1"/>
              </a:solidFill>
            </a:endParaRPr>
          </a:p>
        </p:txBody>
      </p:sp>
      <p:pic>
        <p:nvPicPr>
          <p:cNvPr id="100" name="Google Shape;100;p15"/>
          <p:cNvPicPr preferRelativeResize="0"/>
          <p:nvPr/>
        </p:nvPicPr>
        <p:blipFill>
          <a:blip r:embed="rId4">
            <a:alphaModFix/>
          </a:blip>
          <a:stretch>
            <a:fillRect/>
          </a:stretch>
        </p:blipFill>
        <p:spPr>
          <a:xfrm>
            <a:off x="3248999" y="1059775"/>
            <a:ext cx="539528" cy="564625"/>
          </a:xfrm>
          <a:prstGeom prst="rect">
            <a:avLst/>
          </a:prstGeom>
          <a:noFill/>
          <a:ln>
            <a:noFill/>
          </a:ln>
        </p:spPr>
      </p:pic>
      <p:sp>
        <p:nvSpPr>
          <p:cNvPr id="101" name="Google Shape;101;p15"/>
          <p:cNvSpPr txBox="1"/>
          <p:nvPr/>
        </p:nvSpPr>
        <p:spPr>
          <a:xfrm>
            <a:off x="6683350" y="1198050"/>
            <a:ext cx="19329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chemeClr val="dk1"/>
                </a:solidFill>
              </a:rPr>
              <a:t>Key Question</a:t>
            </a:r>
            <a:endParaRPr b="1"/>
          </a:p>
        </p:txBody>
      </p:sp>
      <p:pic>
        <p:nvPicPr>
          <p:cNvPr id="102" name="Google Shape;102;p15"/>
          <p:cNvPicPr preferRelativeResize="0"/>
          <p:nvPr/>
        </p:nvPicPr>
        <p:blipFill>
          <a:blip r:embed="rId5">
            <a:alphaModFix/>
          </a:blip>
          <a:stretch>
            <a:fillRect/>
          </a:stretch>
        </p:blipFill>
        <p:spPr>
          <a:xfrm flipH="1">
            <a:off x="6200551" y="1198075"/>
            <a:ext cx="447001" cy="326525"/>
          </a:xfrm>
          <a:prstGeom prst="rect">
            <a:avLst/>
          </a:prstGeom>
          <a:noFill/>
          <a:ln>
            <a:noFill/>
          </a:ln>
        </p:spPr>
      </p:pic>
      <p:pic>
        <p:nvPicPr>
          <p:cNvPr id="103" name="Google Shape;103;p15"/>
          <p:cNvPicPr preferRelativeResize="0"/>
          <p:nvPr/>
        </p:nvPicPr>
        <p:blipFill>
          <a:blip r:embed="rId6">
            <a:alphaModFix/>
          </a:blip>
          <a:stretch>
            <a:fillRect/>
          </a:stretch>
        </p:blipFill>
        <p:spPr>
          <a:xfrm>
            <a:off x="64050" y="4885450"/>
            <a:ext cx="215400" cy="207774"/>
          </a:xfrm>
          <a:prstGeom prst="rect">
            <a:avLst/>
          </a:prstGeom>
          <a:noFill/>
          <a:ln>
            <a:noFill/>
          </a:ln>
        </p:spPr>
      </p:pic>
      <p:sp>
        <p:nvSpPr>
          <p:cNvPr id="104" name="Google Shape;104;p15"/>
          <p:cNvSpPr txBox="1"/>
          <p:nvPr/>
        </p:nvSpPr>
        <p:spPr>
          <a:xfrm>
            <a:off x="203250" y="4827788"/>
            <a:ext cx="15834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GRIDS</a:t>
            </a:r>
            <a:endParaRPr sz="9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ctrTitle"/>
          </p:nvPr>
        </p:nvSpPr>
        <p:spPr>
          <a:xfrm>
            <a:off x="311700" y="1739250"/>
            <a:ext cx="8520600" cy="84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1100"/>
              <a:buNone/>
            </a:pPr>
            <a:r>
              <a:rPr b="1" lang="en" sz="2320">
                <a:solidFill>
                  <a:schemeClr val="dk2"/>
                </a:solidFill>
              </a:rPr>
              <a:t>Solution Orchestration</a:t>
            </a:r>
            <a:endParaRPr b="1" sz="2320">
              <a:solidFill>
                <a:schemeClr val="dk2"/>
              </a:solidFill>
            </a:endParaRPr>
          </a:p>
        </p:txBody>
      </p:sp>
      <p:pic>
        <p:nvPicPr>
          <p:cNvPr id="110" name="Google Shape;110;p16"/>
          <p:cNvPicPr preferRelativeResize="0"/>
          <p:nvPr/>
        </p:nvPicPr>
        <p:blipFill>
          <a:blip r:embed="rId3">
            <a:alphaModFix/>
          </a:blip>
          <a:stretch>
            <a:fillRect/>
          </a:stretch>
        </p:blipFill>
        <p:spPr>
          <a:xfrm>
            <a:off x="225600" y="2620400"/>
            <a:ext cx="8839197" cy="176784"/>
          </a:xfrm>
          <a:prstGeom prst="rect">
            <a:avLst/>
          </a:prstGeom>
          <a:noFill/>
          <a:ln>
            <a:noFill/>
          </a:ln>
        </p:spPr>
      </p:pic>
      <p:sp>
        <p:nvSpPr>
          <p:cNvPr id="111" name="Google Shape;111;p16"/>
          <p:cNvSpPr txBox="1"/>
          <p:nvPr/>
        </p:nvSpPr>
        <p:spPr>
          <a:xfrm>
            <a:off x="428275" y="122700"/>
            <a:ext cx="485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highlight>
                  <a:srgbClr val="073763"/>
                </a:highlight>
              </a:rPr>
              <a:t>Graduates Rising in Information and Data Science</a:t>
            </a:r>
            <a:endParaRPr b="1" sz="1500">
              <a:solidFill>
                <a:schemeClr val="lt1"/>
              </a:solidFill>
              <a:highlight>
                <a:srgbClr val="073763"/>
              </a:highlight>
            </a:endParaRPr>
          </a:p>
        </p:txBody>
      </p:sp>
      <p:pic>
        <p:nvPicPr>
          <p:cNvPr id="112" name="Google Shape;112;p16"/>
          <p:cNvPicPr preferRelativeResize="0"/>
          <p:nvPr/>
        </p:nvPicPr>
        <p:blipFill>
          <a:blip r:embed="rId4">
            <a:alphaModFix/>
          </a:blip>
          <a:stretch>
            <a:fillRect/>
          </a:stretch>
        </p:blipFill>
        <p:spPr>
          <a:xfrm>
            <a:off x="108875" y="141625"/>
            <a:ext cx="391514" cy="377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4294967295" type="subTitle"/>
          </p:nvPr>
        </p:nvSpPr>
        <p:spPr>
          <a:xfrm>
            <a:off x="138700" y="76000"/>
            <a:ext cx="8520600" cy="792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500">
                <a:solidFill>
                  <a:srgbClr val="4472C4"/>
                </a:solidFill>
              </a:rPr>
              <a:t>Solution </a:t>
            </a:r>
            <a:r>
              <a:rPr b="1" lang="en" sz="2500">
                <a:solidFill>
                  <a:srgbClr val="4472C4"/>
                </a:solidFill>
              </a:rPr>
              <a:t>Orchestration </a:t>
            </a:r>
            <a:endParaRPr b="1" sz="2500">
              <a:solidFill>
                <a:srgbClr val="4472C4"/>
              </a:solidFill>
            </a:endParaRPr>
          </a:p>
        </p:txBody>
      </p:sp>
      <p:sp>
        <p:nvSpPr>
          <p:cNvPr id="118" name="Google Shape;118;p17"/>
          <p:cNvSpPr txBox="1"/>
          <p:nvPr>
            <p:ph idx="1" type="body"/>
          </p:nvPr>
        </p:nvSpPr>
        <p:spPr>
          <a:xfrm>
            <a:off x="138700" y="851850"/>
            <a:ext cx="5739000" cy="343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018"/>
              <a:buNone/>
            </a:pPr>
            <a:r>
              <a:rPr b="1" lang="en" sz="1400">
                <a:solidFill>
                  <a:schemeClr val="dk1"/>
                </a:solidFill>
              </a:rPr>
              <a:t>Candidate Upload:</a:t>
            </a:r>
            <a:r>
              <a:rPr b="1" lang="en" sz="1300">
                <a:solidFill>
                  <a:schemeClr val="dk1"/>
                </a:solidFill>
              </a:rPr>
              <a:t> </a:t>
            </a:r>
            <a:r>
              <a:rPr lang="en" sz="1200">
                <a:solidFill>
                  <a:schemeClr val="dk1"/>
                </a:solidFill>
              </a:rPr>
              <a:t>Raw input files (resume PDFs and Job Descriptions)</a:t>
            </a:r>
            <a:endParaRPr sz="1200">
              <a:solidFill>
                <a:schemeClr val="dk1"/>
              </a:solidFill>
            </a:endParaRPr>
          </a:p>
          <a:p>
            <a:pPr indent="0" lvl="0" marL="0" rtl="0" algn="l">
              <a:lnSpc>
                <a:spcPct val="150000"/>
              </a:lnSpc>
              <a:spcBef>
                <a:spcPts val="1200"/>
              </a:spcBef>
              <a:spcAft>
                <a:spcPts val="0"/>
              </a:spcAft>
              <a:buSzPts val="1018"/>
              <a:buNone/>
            </a:pPr>
            <a:r>
              <a:rPr b="1" lang="en" sz="1400">
                <a:solidFill>
                  <a:schemeClr val="dk1"/>
                </a:solidFill>
              </a:rPr>
              <a:t>Parsing Layer:</a:t>
            </a:r>
            <a:r>
              <a:rPr lang="en" sz="1500">
                <a:solidFill>
                  <a:schemeClr val="dk1"/>
                </a:solidFill>
              </a:rPr>
              <a:t> </a:t>
            </a:r>
            <a:r>
              <a:rPr lang="en" sz="1200">
                <a:solidFill>
                  <a:schemeClr val="dk1"/>
                </a:solidFill>
              </a:rPr>
              <a:t>Resume parsing (PDF → JSON)</a:t>
            </a:r>
            <a:endParaRPr sz="1200">
              <a:solidFill>
                <a:schemeClr val="dk1"/>
              </a:solidFill>
            </a:endParaRPr>
          </a:p>
          <a:p>
            <a:pPr indent="0" lvl="0" marL="0" rtl="0" algn="l">
              <a:lnSpc>
                <a:spcPct val="150000"/>
              </a:lnSpc>
              <a:spcBef>
                <a:spcPts val="1200"/>
              </a:spcBef>
              <a:spcAft>
                <a:spcPts val="0"/>
              </a:spcAft>
              <a:buSzPts val="1018"/>
              <a:buNone/>
            </a:pPr>
            <a:r>
              <a:rPr b="1" lang="en" sz="1400">
                <a:solidFill>
                  <a:schemeClr val="dk1"/>
                </a:solidFill>
              </a:rPr>
              <a:t>Prompt Engineering:</a:t>
            </a:r>
            <a:r>
              <a:rPr lang="en" sz="1400">
                <a:solidFill>
                  <a:schemeClr val="dk1"/>
                </a:solidFill>
              </a:rPr>
              <a:t> </a:t>
            </a:r>
            <a:r>
              <a:rPr lang="en" sz="1200">
                <a:solidFill>
                  <a:schemeClr val="dk1"/>
                </a:solidFill>
              </a:rPr>
              <a:t>Craft structured prompts for LLM based on parsed data</a:t>
            </a:r>
            <a:endParaRPr sz="1200">
              <a:solidFill>
                <a:schemeClr val="dk1"/>
              </a:solidFill>
            </a:endParaRPr>
          </a:p>
          <a:p>
            <a:pPr indent="0" lvl="0" marL="0" rtl="0" algn="l">
              <a:lnSpc>
                <a:spcPct val="150000"/>
              </a:lnSpc>
              <a:spcBef>
                <a:spcPts val="1200"/>
              </a:spcBef>
              <a:spcAft>
                <a:spcPts val="0"/>
              </a:spcAft>
              <a:buSzPts val="1018"/>
              <a:buNone/>
            </a:pPr>
            <a:r>
              <a:rPr b="1" lang="en" sz="1400">
                <a:solidFill>
                  <a:schemeClr val="dk1"/>
                </a:solidFill>
              </a:rPr>
              <a:t>Matching &amp; Ranking:</a:t>
            </a:r>
            <a:r>
              <a:rPr lang="en" sz="1500">
                <a:solidFill>
                  <a:schemeClr val="dk1"/>
                </a:solidFill>
              </a:rPr>
              <a:t> </a:t>
            </a:r>
            <a:r>
              <a:rPr lang="en" sz="1200">
                <a:solidFill>
                  <a:schemeClr val="dk1"/>
                </a:solidFill>
              </a:rPr>
              <a:t>Search and match using Vector Database (resume embeddings vs. job description embeddings)</a:t>
            </a:r>
            <a:endParaRPr sz="1200">
              <a:solidFill>
                <a:schemeClr val="dk1"/>
              </a:solidFill>
            </a:endParaRPr>
          </a:p>
          <a:p>
            <a:pPr indent="0" lvl="0" marL="0" rtl="0" algn="l">
              <a:lnSpc>
                <a:spcPct val="150000"/>
              </a:lnSpc>
              <a:spcBef>
                <a:spcPts val="1200"/>
              </a:spcBef>
              <a:spcAft>
                <a:spcPts val="0"/>
              </a:spcAft>
              <a:buSzPts val="1018"/>
              <a:buNone/>
            </a:pPr>
            <a:r>
              <a:rPr b="1" lang="en" sz="1400">
                <a:solidFill>
                  <a:schemeClr val="dk1"/>
                </a:solidFill>
              </a:rPr>
              <a:t>Resume Generation:</a:t>
            </a:r>
            <a:r>
              <a:rPr lang="en" sz="1500">
                <a:solidFill>
                  <a:schemeClr val="dk1"/>
                </a:solidFill>
              </a:rPr>
              <a:t> </a:t>
            </a:r>
            <a:r>
              <a:rPr lang="en" sz="1200">
                <a:solidFill>
                  <a:schemeClr val="dk1"/>
                </a:solidFill>
              </a:rPr>
              <a:t>Fine-tuned resume generated (using LLM with engineered prompts)</a:t>
            </a:r>
            <a:endParaRPr sz="1200">
              <a:solidFill>
                <a:schemeClr val="dk1"/>
              </a:solidFill>
            </a:endParaRPr>
          </a:p>
          <a:p>
            <a:pPr indent="0" lvl="0" marL="0" rtl="0" algn="l">
              <a:lnSpc>
                <a:spcPct val="150000"/>
              </a:lnSpc>
              <a:spcBef>
                <a:spcPts val="1200"/>
              </a:spcBef>
              <a:spcAft>
                <a:spcPts val="1200"/>
              </a:spcAft>
              <a:buSzPts val="1018"/>
              <a:buNone/>
            </a:pPr>
            <a:r>
              <a:rPr b="1" lang="en" sz="1400">
                <a:solidFill>
                  <a:schemeClr val="dk1"/>
                </a:solidFill>
              </a:rPr>
              <a:t>Output:</a:t>
            </a:r>
            <a:r>
              <a:rPr lang="en" sz="1500">
                <a:solidFill>
                  <a:schemeClr val="dk1"/>
                </a:solidFill>
              </a:rPr>
              <a:t> </a:t>
            </a:r>
            <a:r>
              <a:rPr lang="en" sz="1200">
                <a:solidFill>
                  <a:schemeClr val="dk1"/>
                </a:solidFill>
              </a:rPr>
              <a:t>Downloadable</a:t>
            </a:r>
            <a:r>
              <a:rPr lang="en" sz="1200">
                <a:solidFill>
                  <a:schemeClr val="dk1"/>
                </a:solidFill>
              </a:rPr>
              <a:t> final resume (JSON → PDF)</a:t>
            </a:r>
            <a:endParaRPr sz="1200">
              <a:solidFill>
                <a:schemeClr val="dk1"/>
              </a:solidFill>
            </a:endParaRPr>
          </a:p>
        </p:txBody>
      </p:sp>
      <p:sp>
        <p:nvSpPr>
          <p:cNvPr id="119" name="Google Shape;119;p17"/>
          <p:cNvSpPr/>
          <p:nvPr/>
        </p:nvSpPr>
        <p:spPr>
          <a:xfrm>
            <a:off x="6033412" y="2998583"/>
            <a:ext cx="2645100" cy="588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0" name="Google Shape;120;p17" title="截屏2025-04-26 20.13.14.png"/>
          <p:cNvPicPr preferRelativeResize="0"/>
          <p:nvPr/>
        </p:nvPicPr>
        <p:blipFill>
          <a:blip r:embed="rId3">
            <a:alphaModFix/>
          </a:blip>
          <a:stretch>
            <a:fillRect/>
          </a:stretch>
        </p:blipFill>
        <p:spPr>
          <a:xfrm>
            <a:off x="6109605" y="3024032"/>
            <a:ext cx="537053" cy="537057"/>
          </a:xfrm>
          <a:prstGeom prst="rect">
            <a:avLst/>
          </a:prstGeom>
          <a:noFill/>
          <a:ln>
            <a:noFill/>
          </a:ln>
        </p:spPr>
      </p:pic>
      <p:pic>
        <p:nvPicPr>
          <p:cNvPr id="121" name="Google Shape;121;p17" title="截屏2025-04-26 20.23.39.png"/>
          <p:cNvPicPr preferRelativeResize="0"/>
          <p:nvPr/>
        </p:nvPicPr>
        <p:blipFill>
          <a:blip r:embed="rId4">
            <a:alphaModFix/>
          </a:blip>
          <a:stretch>
            <a:fillRect/>
          </a:stretch>
        </p:blipFill>
        <p:spPr>
          <a:xfrm>
            <a:off x="6078085" y="750754"/>
            <a:ext cx="569967" cy="587860"/>
          </a:xfrm>
          <a:prstGeom prst="rect">
            <a:avLst/>
          </a:prstGeom>
          <a:noFill/>
          <a:ln>
            <a:noFill/>
          </a:ln>
        </p:spPr>
      </p:pic>
      <p:sp>
        <p:nvSpPr>
          <p:cNvPr id="122" name="Google Shape;122;p17"/>
          <p:cNvSpPr txBox="1"/>
          <p:nvPr>
            <p:ph idx="1" type="body"/>
          </p:nvPr>
        </p:nvSpPr>
        <p:spPr>
          <a:xfrm>
            <a:off x="6585539" y="846288"/>
            <a:ext cx="2289900" cy="420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Candidate Upload</a:t>
            </a:r>
            <a:endParaRPr/>
          </a:p>
        </p:txBody>
      </p:sp>
      <p:pic>
        <p:nvPicPr>
          <p:cNvPr id="123" name="Google Shape;123;p17" title="截屏2025-04-26 20.30.01.png"/>
          <p:cNvPicPr preferRelativeResize="0"/>
          <p:nvPr/>
        </p:nvPicPr>
        <p:blipFill>
          <a:blip r:embed="rId5">
            <a:alphaModFix/>
          </a:blip>
          <a:stretch>
            <a:fillRect/>
          </a:stretch>
        </p:blipFill>
        <p:spPr>
          <a:xfrm>
            <a:off x="6078096" y="1539809"/>
            <a:ext cx="600052" cy="587860"/>
          </a:xfrm>
          <a:prstGeom prst="rect">
            <a:avLst/>
          </a:prstGeom>
          <a:noFill/>
          <a:ln>
            <a:noFill/>
          </a:ln>
        </p:spPr>
      </p:pic>
      <p:pic>
        <p:nvPicPr>
          <p:cNvPr id="124" name="Google Shape;124;p17" title="截屏2025-04-26 20.32.12.png"/>
          <p:cNvPicPr preferRelativeResize="0"/>
          <p:nvPr/>
        </p:nvPicPr>
        <p:blipFill>
          <a:blip r:embed="rId6">
            <a:alphaModFix/>
          </a:blip>
          <a:stretch>
            <a:fillRect/>
          </a:stretch>
        </p:blipFill>
        <p:spPr>
          <a:xfrm>
            <a:off x="6065401" y="2270773"/>
            <a:ext cx="625444" cy="537057"/>
          </a:xfrm>
          <a:prstGeom prst="rect">
            <a:avLst/>
          </a:prstGeom>
          <a:noFill/>
          <a:ln>
            <a:noFill/>
          </a:ln>
        </p:spPr>
      </p:pic>
      <p:pic>
        <p:nvPicPr>
          <p:cNvPr id="125" name="Google Shape;125;p17" title="截屏2025-04-26 20.35.10.png"/>
          <p:cNvPicPr preferRelativeResize="0"/>
          <p:nvPr/>
        </p:nvPicPr>
        <p:blipFill>
          <a:blip r:embed="rId7">
            <a:alphaModFix/>
          </a:blip>
          <a:stretch>
            <a:fillRect/>
          </a:stretch>
        </p:blipFill>
        <p:spPr>
          <a:xfrm>
            <a:off x="6661750" y="4536601"/>
            <a:ext cx="398775" cy="474314"/>
          </a:xfrm>
          <a:prstGeom prst="rect">
            <a:avLst/>
          </a:prstGeom>
          <a:noFill/>
          <a:ln>
            <a:noFill/>
          </a:ln>
        </p:spPr>
      </p:pic>
      <p:sp>
        <p:nvSpPr>
          <p:cNvPr id="126" name="Google Shape;126;p17"/>
          <p:cNvSpPr txBox="1"/>
          <p:nvPr>
            <p:ph idx="1" type="body"/>
          </p:nvPr>
        </p:nvSpPr>
        <p:spPr>
          <a:xfrm>
            <a:off x="6585539" y="1610178"/>
            <a:ext cx="2289900" cy="420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Parsing Layer</a:t>
            </a:r>
            <a:endParaRPr/>
          </a:p>
        </p:txBody>
      </p:sp>
      <p:sp>
        <p:nvSpPr>
          <p:cNvPr id="127" name="Google Shape;127;p17"/>
          <p:cNvSpPr txBox="1"/>
          <p:nvPr>
            <p:ph idx="1" type="body"/>
          </p:nvPr>
        </p:nvSpPr>
        <p:spPr>
          <a:xfrm>
            <a:off x="6585539" y="2357915"/>
            <a:ext cx="2289900" cy="420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Matching &amp; Ranking</a:t>
            </a:r>
            <a:endParaRPr/>
          </a:p>
        </p:txBody>
      </p:sp>
      <p:sp>
        <p:nvSpPr>
          <p:cNvPr id="128" name="Google Shape;128;p17"/>
          <p:cNvSpPr txBox="1"/>
          <p:nvPr>
            <p:ph idx="1" type="body"/>
          </p:nvPr>
        </p:nvSpPr>
        <p:spPr>
          <a:xfrm>
            <a:off x="6585539" y="3080485"/>
            <a:ext cx="2289900" cy="420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Resume Generation</a:t>
            </a:r>
            <a:endParaRPr/>
          </a:p>
        </p:txBody>
      </p:sp>
      <p:sp>
        <p:nvSpPr>
          <p:cNvPr id="129" name="Google Shape;129;p17"/>
          <p:cNvSpPr txBox="1"/>
          <p:nvPr>
            <p:ph idx="1" type="body"/>
          </p:nvPr>
        </p:nvSpPr>
        <p:spPr>
          <a:xfrm>
            <a:off x="6585539" y="3834282"/>
            <a:ext cx="2289900" cy="420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Output</a:t>
            </a:r>
            <a:endParaRPr/>
          </a:p>
        </p:txBody>
      </p:sp>
      <p:cxnSp>
        <p:nvCxnSpPr>
          <p:cNvPr id="130" name="Google Shape;130;p17"/>
          <p:cNvCxnSpPr>
            <a:stCxn id="131" idx="2"/>
            <a:endCxn id="132" idx="0"/>
          </p:cNvCxnSpPr>
          <p:nvPr/>
        </p:nvCxnSpPr>
        <p:spPr>
          <a:xfrm>
            <a:off x="7355962" y="1338754"/>
            <a:ext cx="0" cy="17190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17"/>
          <p:cNvCxnSpPr>
            <a:stCxn id="132" idx="2"/>
            <a:endCxn id="134" idx="0"/>
          </p:cNvCxnSpPr>
          <p:nvPr/>
        </p:nvCxnSpPr>
        <p:spPr>
          <a:xfrm>
            <a:off x="7355962" y="2098717"/>
            <a:ext cx="0" cy="15840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17"/>
          <p:cNvCxnSpPr>
            <a:stCxn id="134" idx="2"/>
            <a:endCxn id="119" idx="0"/>
          </p:cNvCxnSpPr>
          <p:nvPr/>
        </p:nvCxnSpPr>
        <p:spPr>
          <a:xfrm>
            <a:off x="7355962" y="2845176"/>
            <a:ext cx="0" cy="1533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17"/>
          <p:cNvCxnSpPr>
            <a:stCxn id="119" idx="2"/>
            <a:endCxn id="137" idx="0"/>
          </p:cNvCxnSpPr>
          <p:nvPr/>
        </p:nvCxnSpPr>
        <p:spPr>
          <a:xfrm>
            <a:off x="7355962" y="3586583"/>
            <a:ext cx="0" cy="1533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17"/>
          <p:cNvSpPr txBox="1"/>
          <p:nvPr>
            <p:ph idx="1" type="body"/>
          </p:nvPr>
        </p:nvSpPr>
        <p:spPr>
          <a:xfrm>
            <a:off x="7010250" y="4530775"/>
            <a:ext cx="1200900" cy="4488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600"/>
              <a:t>Download</a:t>
            </a:r>
            <a:endParaRPr sz="1600"/>
          </a:p>
        </p:txBody>
      </p:sp>
      <p:sp>
        <p:nvSpPr>
          <p:cNvPr id="139" name="Google Shape;139;p17"/>
          <p:cNvSpPr txBox="1"/>
          <p:nvPr>
            <p:ph idx="1" type="body"/>
          </p:nvPr>
        </p:nvSpPr>
        <p:spPr>
          <a:xfrm>
            <a:off x="6070075" y="272125"/>
            <a:ext cx="2768700" cy="448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b="1" lang="en" sz="2000"/>
              <a:t>Streamlit Application</a:t>
            </a:r>
            <a:endParaRPr b="1" sz="2000"/>
          </a:p>
        </p:txBody>
      </p:sp>
      <p:sp>
        <p:nvSpPr>
          <p:cNvPr id="132" name="Google Shape;132;p17"/>
          <p:cNvSpPr/>
          <p:nvPr/>
        </p:nvSpPr>
        <p:spPr>
          <a:xfrm>
            <a:off x="6033412" y="1510717"/>
            <a:ext cx="2645100" cy="588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0" name="Google Shape;140;p17"/>
          <p:cNvCxnSpPr>
            <a:stCxn id="137" idx="2"/>
            <a:endCxn id="141" idx="0"/>
          </p:cNvCxnSpPr>
          <p:nvPr/>
        </p:nvCxnSpPr>
        <p:spPr>
          <a:xfrm>
            <a:off x="7355962" y="4328002"/>
            <a:ext cx="0" cy="171300"/>
          </a:xfrm>
          <a:prstGeom prst="straightConnector1">
            <a:avLst/>
          </a:prstGeom>
          <a:noFill/>
          <a:ln cap="flat" cmpd="sng" w="9525">
            <a:solidFill>
              <a:schemeClr val="dk2"/>
            </a:solidFill>
            <a:prstDash val="solid"/>
            <a:round/>
            <a:headEnd len="med" w="med" type="none"/>
            <a:tailEnd len="med" w="med" type="triangle"/>
          </a:ln>
        </p:spPr>
      </p:cxnSp>
      <p:sp>
        <p:nvSpPr>
          <p:cNvPr id="134" name="Google Shape;134;p17"/>
          <p:cNvSpPr/>
          <p:nvPr/>
        </p:nvSpPr>
        <p:spPr>
          <a:xfrm>
            <a:off x="6033412" y="2257176"/>
            <a:ext cx="2645100" cy="588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7"/>
          <p:cNvSpPr/>
          <p:nvPr/>
        </p:nvSpPr>
        <p:spPr>
          <a:xfrm>
            <a:off x="6033412" y="750754"/>
            <a:ext cx="2645100" cy="588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2" name="Google Shape;142;p17"/>
          <p:cNvPicPr preferRelativeResize="0"/>
          <p:nvPr/>
        </p:nvPicPr>
        <p:blipFill>
          <a:blip r:embed="rId8">
            <a:alphaModFix/>
          </a:blip>
          <a:stretch>
            <a:fillRect/>
          </a:stretch>
        </p:blipFill>
        <p:spPr>
          <a:xfrm>
            <a:off x="6163666" y="3777325"/>
            <a:ext cx="398786" cy="511500"/>
          </a:xfrm>
          <a:prstGeom prst="rect">
            <a:avLst/>
          </a:prstGeom>
          <a:noFill/>
          <a:ln>
            <a:noFill/>
          </a:ln>
        </p:spPr>
      </p:pic>
      <p:sp>
        <p:nvSpPr>
          <p:cNvPr id="143" name="Google Shape;143;p17"/>
          <p:cNvSpPr txBox="1"/>
          <p:nvPr>
            <p:ph idx="1" type="body"/>
          </p:nvPr>
        </p:nvSpPr>
        <p:spPr>
          <a:xfrm>
            <a:off x="6163675" y="3904250"/>
            <a:ext cx="398700" cy="3489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SzPct val="76016"/>
              <a:buNone/>
            </a:pPr>
            <a:r>
              <a:rPr lang="en" sz="1230">
                <a:solidFill>
                  <a:schemeClr val="dk1"/>
                </a:solidFill>
              </a:rPr>
              <a:t>{ S }</a:t>
            </a:r>
            <a:endParaRPr sz="1230">
              <a:solidFill>
                <a:schemeClr val="dk1"/>
              </a:solidFill>
            </a:endParaRPr>
          </a:p>
        </p:txBody>
      </p:sp>
      <p:sp>
        <p:nvSpPr>
          <p:cNvPr id="141" name="Google Shape;141;p17"/>
          <p:cNvSpPr/>
          <p:nvPr/>
        </p:nvSpPr>
        <p:spPr>
          <a:xfrm>
            <a:off x="6453100" y="4499425"/>
            <a:ext cx="1805700" cy="511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7"/>
          <p:cNvSpPr/>
          <p:nvPr/>
        </p:nvSpPr>
        <p:spPr>
          <a:xfrm>
            <a:off x="6033412" y="3740002"/>
            <a:ext cx="2645100" cy="588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4" name="Google Shape;144;p17"/>
          <p:cNvPicPr preferRelativeResize="0"/>
          <p:nvPr/>
        </p:nvPicPr>
        <p:blipFill>
          <a:blip r:embed="rId9">
            <a:alphaModFix/>
          </a:blip>
          <a:stretch>
            <a:fillRect/>
          </a:stretch>
        </p:blipFill>
        <p:spPr>
          <a:xfrm>
            <a:off x="5904725" y="272125"/>
            <a:ext cx="2902426" cy="4138376"/>
          </a:xfrm>
          <a:prstGeom prst="rect">
            <a:avLst/>
          </a:prstGeom>
          <a:noFill/>
          <a:ln>
            <a:noFill/>
          </a:ln>
        </p:spPr>
      </p:pic>
      <p:pic>
        <p:nvPicPr>
          <p:cNvPr id="145" name="Google Shape;145;p17"/>
          <p:cNvPicPr preferRelativeResize="0"/>
          <p:nvPr/>
        </p:nvPicPr>
        <p:blipFill>
          <a:blip r:embed="rId10">
            <a:alphaModFix/>
          </a:blip>
          <a:stretch>
            <a:fillRect/>
          </a:stretch>
        </p:blipFill>
        <p:spPr>
          <a:xfrm>
            <a:off x="64050" y="4885450"/>
            <a:ext cx="215400" cy="207774"/>
          </a:xfrm>
          <a:prstGeom prst="rect">
            <a:avLst/>
          </a:prstGeom>
          <a:noFill/>
          <a:ln>
            <a:noFill/>
          </a:ln>
        </p:spPr>
      </p:pic>
      <p:sp>
        <p:nvSpPr>
          <p:cNvPr id="146" name="Google Shape;146;p17"/>
          <p:cNvSpPr txBox="1"/>
          <p:nvPr/>
        </p:nvSpPr>
        <p:spPr>
          <a:xfrm>
            <a:off x="203250" y="4827788"/>
            <a:ext cx="15834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GRIDS</a:t>
            </a:r>
            <a:endParaRPr sz="9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type="ctrTitle"/>
          </p:nvPr>
        </p:nvSpPr>
        <p:spPr>
          <a:xfrm>
            <a:off x="311700" y="1739250"/>
            <a:ext cx="8520600" cy="84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1100"/>
              <a:buNone/>
            </a:pPr>
            <a:r>
              <a:rPr b="1" lang="en" sz="2320">
                <a:solidFill>
                  <a:schemeClr val="dk2"/>
                </a:solidFill>
              </a:rPr>
              <a:t>Deep Dive into the Solution Workflow</a:t>
            </a:r>
            <a:endParaRPr b="1" sz="2320">
              <a:solidFill>
                <a:schemeClr val="dk2"/>
              </a:solidFill>
            </a:endParaRPr>
          </a:p>
        </p:txBody>
      </p:sp>
      <p:pic>
        <p:nvPicPr>
          <p:cNvPr id="152" name="Google Shape;152;p18"/>
          <p:cNvPicPr preferRelativeResize="0"/>
          <p:nvPr/>
        </p:nvPicPr>
        <p:blipFill>
          <a:blip r:embed="rId3">
            <a:alphaModFix/>
          </a:blip>
          <a:stretch>
            <a:fillRect/>
          </a:stretch>
        </p:blipFill>
        <p:spPr>
          <a:xfrm>
            <a:off x="225600" y="2620400"/>
            <a:ext cx="8839197" cy="176784"/>
          </a:xfrm>
          <a:prstGeom prst="rect">
            <a:avLst/>
          </a:prstGeom>
          <a:noFill/>
          <a:ln>
            <a:noFill/>
          </a:ln>
        </p:spPr>
      </p:pic>
      <p:sp>
        <p:nvSpPr>
          <p:cNvPr id="153" name="Google Shape;153;p18"/>
          <p:cNvSpPr txBox="1"/>
          <p:nvPr/>
        </p:nvSpPr>
        <p:spPr>
          <a:xfrm>
            <a:off x="428275" y="122700"/>
            <a:ext cx="485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highlight>
                  <a:srgbClr val="073763"/>
                </a:highlight>
              </a:rPr>
              <a:t>Graduates Rising in Information and Data Science</a:t>
            </a:r>
            <a:endParaRPr b="1" sz="1500">
              <a:solidFill>
                <a:schemeClr val="lt1"/>
              </a:solidFill>
              <a:highlight>
                <a:srgbClr val="073763"/>
              </a:highlight>
            </a:endParaRPr>
          </a:p>
        </p:txBody>
      </p:sp>
      <p:pic>
        <p:nvPicPr>
          <p:cNvPr id="154" name="Google Shape;154;p18"/>
          <p:cNvPicPr preferRelativeResize="0"/>
          <p:nvPr/>
        </p:nvPicPr>
        <p:blipFill>
          <a:blip r:embed="rId4">
            <a:alphaModFix/>
          </a:blip>
          <a:stretch>
            <a:fillRect/>
          </a:stretch>
        </p:blipFill>
        <p:spPr>
          <a:xfrm>
            <a:off x="108875" y="141625"/>
            <a:ext cx="391514" cy="377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idx="4294967295" type="subTitle"/>
          </p:nvPr>
        </p:nvSpPr>
        <p:spPr>
          <a:xfrm>
            <a:off x="138700" y="76000"/>
            <a:ext cx="8520600" cy="79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500">
                <a:solidFill>
                  <a:srgbClr val="4472C4"/>
                </a:solidFill>
              </a:rPr>
              <a:t>Parsing with PDFPlumber, Pydantic and ChatGPT-4o</a:t>
            </a:r>
            <a:endParaRPr b="1" sz="2500">
              <a:solidFill>
                <a:srgbClr val="4472C4"/>
              </a:solidFill>
            </a:endParaRPr>
          </a:p>
        </p:txBody>
      </p:sp>
      <p:sp>
        <p:nvSpPr>
          <p:cNvPr id="160" name="Google Shape;160;p19"/>
          <p:cNvSpPr txBox="1"/>
          <p:nvPr>
            <p:ph idx="1" type="body"/>
          </p:nvPr>
        </p:nvSpPr>
        <p:spPr>
          <a:xfrm>
            <a:off x="138700" y="995925"/>
            <a:ext cx="4433400" cy="3306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t>PDFPlumber</a:t>
            </a:r>
            <a:endParaRPr b="1" sz="1400"/>
          </a:p>
          <a:p>
            <a:pPr indent="-317500" lvl="0" marL="457200" rtl="0" algn="l">
              <a:spcBef>
                <a:spcPts val="0"/>
              </a:spcBef>
              <a:spcAft>
                <a:spcPts val="0"/>
              </a:spcAft>
              <a:buSzPts val="1400"/>
              <a:buChar char="-"/>
            </a:pPr>
            <a:r>
              <a:rPr lang="en" sz="1400"/>
              <a:t>Used to convert PDF to text</a:t>
            </a:r>
            <a:br>
              <a:rPr lang="en" sz="1400"/>
            </a:br>
            <a:endParaRPr sz="1400"/>
          </a:p>
          <a:p>
            <a:pPr indent="-317500" lvl="0" marL="457200" rtl="0" algn="l">
              <a:spcBef>
                <a:spcPts val="0"/>
              </a:spcBef>
              <a:spcAft>
                <a:spcPts val="0"/>
              </a:spcAft>
              <a:buSzPts val="1400"/>
              <a:buChar char="●"/>
            </a:pPr>
            <a:r>
              <a:rPr b="1" lang="en" sz="1400"/>
              <a:t>Pydantic</a:t>
            </a:r>
            <a:endParaRPr b="1" sz="1400"/>
          </a:p>
          <a:p>
            <a:pPr indent="-317500" lvl="0" marL="457200" rtl="0" algn="l">
              <a:spcBef>
                <a:spcPts val="0"/>
              </a:spcBef>
              <a:spcAft>
                <a:spcPts val="0"/>
              </a:spcAft>
              <a:buSzPts val="1400"/>
              <a:buChar char="-"/>
            </a:pPr>
            <a:r>
              <a:rPr lang="en" sz="1400"/>
              <a:t>Used to specify desired JSON format</a:t>
            </a:r>
            <a:endParaRPr sz="1400"/>
          </a:p>
          <a:p>
            <a:pPr indent="-317500" lvl="0" marL="457200" rtl="0" algn="l">
              <a:spcBef>
                <a:spcPts val="0"/>
              </a:spcBef>
              <a:spcAft>
                <a:spcPts val="0"/>
              </a:spcAft>
              <a:buSzPts val="1400"/>
              <a:buChar char="-"/>
            </a:pPr>
            <a:r>
              <a:rPr lang="en" sz="1400"/>
              <a:t>Text lines get organized neatly into boxes { key: value }</a:t>
            </a:r>
            <a:br>
              <a:rPr lang="en" sz="1400"/>
            </a:br>
            <a:endParaRPr sz="1400"/>
          </a:p>
          <a:p>
            <a:pPr indent="-317500" lvl="0" marL="457200" rtl="0" algn="l">
              <a:spcBef>
                <a:spcPts val="0"/>
              </a:spcBef>
              <a:spcAft>
                <a:spcPts val="0"/>
              </a:spcAft>
              <a:buSzPts val="1400"/>
              <a:buChar char="●"/>
            </a:pPr>
            <a:r>
              <a:rPr b="1" lang="en" sz="1400"/>
              <a:t>ChatGPT-4o</a:t>
            </a:r>
            <a:endParaRPr b="1" sz="1400"/>
          </a:p>
          <a:p>
            <a:pPr indent="-317500" lvl="0" marL="457200" rtl="0" algn="l">
              <a:spcBef>
                <a:spcPts val="0"/>
              </a:spcBef>
              <a:spcAft>
                <a:spcPts val="0"/>
              </a:spcAft>
              <a:buSzPts val="1400"/>
              <a:buChar char="-"/>
            </a:pPr>
            <a:r>
              <a:rPr lang="en" sz="1400"/>
              <a:t>Finally, text and format sent to LLM to produce JSON file</a:t>
            </a:r>
            <a:endParaRPr sz="1400"/>
          </a:p>
          <a:p>
            <a:pPr indent="-317500" lvl="0" marL="457200" rtl="0" algn="l">
              <a:spcBef>
                <a:spcPts val="0"/>
              </a:spcBef>
              <a:spcAft>
                <a:spcPts val="0"/>
              </a:spcAft>
              <a:buSzPts val="1400"/>
              <a:buChar char="-"/>
            </a:pPr>
            <a:r>
              <a:rPr lang="en" sz="1400"/>
              <a:t>Neatly formatted JSON file produced by the AI</a:t>
            </a:r>
            <a:endParaRPr sz="1400"/>
          </a:p>
        </p:txBody>
      </p:sp>
      <p:pic>
        <p:nvPicPr>
          <p:cNvPr id="161" name="Google Shape;161;p19"/>
          <p:cNvPicPr preferRelativeResize="0"/>
          <p:nvPr/>
        </p:nvPicPr>
        <p:blipFill>
          <a:blip r:embed="rId3">
            <a:alphaModFix/>
          </a:blip>
          <a:stretch>
            <a:fillRect/>
          </a:stretch>
        </p:blipFill>
        <p:spPr>
          <a:xfrm>
            <a:off x="64050" y="4885450"/>
            <a:ext cx="215400" cy="207774"/>
          </a:xfrm>
          <a:prstGeom prst="rect">
            <a:avLst/>
          </a:prstGeom>
          <a:noFill/>
          <a:ln>
            <a:noFill/>
          </a:ln>
        </p:spPr>
      </p:pic>
      <p:sp>
        <p:nvSpPr>
          <p:cNvPr id="162" name="Google Shape;162;p19"/>
          <p:cNvSpPr txBox="1"/>
          <p:nvPr/>
        </p:nvSpPr>
        <p:spPr>
          <a:xfrm>
            <a:off x="203250" y="4827788"/>
            <a:ext cx="15834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GRIDS</a:t>
            </a:r>
            <a:endParaRPr sz="900">
              <a:solidFill>
                <a:schemeClr val="dk1"/>
              </a:solidFill>
            </a:endParaRPr>
          </a:p>
        </p:txBody>
      </p:sp>
      <p:pic>
        <p:nvPicPr>
          <p:cNvPr id="163" name="Google Shape;163;p19"/>
          <p:cNvPicPr preferRelativeResize="0"/>
          <p:nvPr/>
        </p:nvPicPr>
        <p:blipFill>
          <a:blip r:embed="rId4">
            <a:alphaModFix/>
          </a:blip>
          <a:stretch>
            <a:fillRect/>
          </a:stretch>
        </p:blipFill>
        <p:spPr>
          <a:xfrm>
            <a:off x="4773775" y="1184688"/>
            <a:ext cx="4192773" cy="2774126"/>
          </a:xfrm>
          <a:prstGeom prst="rect">
            <a:avLst/>
          </a:prstGeom>
          <a:noFill/>
          <a:ln cap="flat" cmpd="sng" w="9525">
            <a:solidFill>
              <a:schemeClr val="accent1"/>
            </a:solidFill>
            <a:prstDash val="dash"/>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idx="4294967295" type="subTitle"/>
          </p:nvPr>
        </p:nvSpPr>
        <p:spPr>
          <a:xfrm>
            <a:off x="138700" y="76000"/>
            <a:ext cx="8520600" cy="792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018"/>
              <a:buNone/>
            </a:pPr>
            <a:r>
              <a:rPr b="1" lang="en" sz="2305">
                <a:solidFill>
                  <a:srgbClr val="4472C4"/>
                </a:solidFill>
              </a:rPr>
              <a:t>ChromaDB for Retrieval Augmented Generation (RAG)</a:t>
            </a:r>
            <a:endParaRPr b="1" sz="2305">
              <a:solidFill>
                <a:srgbClr val="4472C4"/>
              </a:solidFill>
            </a:endParaRPr>
          </a:p>
        </p:txBody>
      </p:sp>
      <p:sp>
        <p:nvSpPr>
          <p:cNvPr id="169" name="Google Shape;169;p20"/>
          <p:cNvSpPr txBox="1"/>
          <p:nvPr>
            <p:ph idx="1" type="body"/>
          </p:nvPr>
        </p:nvSpPr>
        <p:spPr>
          <a:xfrm>
            <a:off x="251975" y="3279550"/>
            <a:ext cx="4254900" cy="15531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t>RAG Architecture</a:t>
            </a:r>
            <a:endParaRPr b="1" sz="1400"/>
          </a:p>
          <a:p>
            <a:pPr indent="-311150" lvl="0" marL="457200" rtl="0" algn="l">
              <a:spcBef>
                <a:spcPts val="0"/>
              </a:spcBef>
              <a:spcAft>
                <a:spcPts val="0"/>
              </a:spcAft>
              <a:buSzPts val="1300"/>
              <a:buChar char="●"/>
            </a:pPr>
            <a:r>
              <a:rPr lang="en" sz="1300"/>
              <a:t>Create a knowledge base for the LLM to reference</a:t>
            </a:r>
            <a:endParaRPr sz="1300"/>
          </a:p>
          <a:p>
            <a:pPr indent="-311150" lvl="0" marL="457200" rtl="0" algn="l">
              <a:spcBef>
                <a:spcPts val="0"/>
              </a:spcBef>
              <a:spcAft>
                <a:spcPts val="0"/>
              </a:spcAft>
              <a:buSzPts val="1300"/>
              <a:buChar char="●"/>
            </a:pPr>
            <a:r>
              <a:rPr lang="en" sz="1300"/>
              <a:t>Reduce hallucinations by grounding responses to the retrieved information</a:t>
            </a:r>
            <a:endParaRPr sz="1300"/>
          </a:p>
        </p:txBody>
      </p:sp>
      <p:sp>
        <p:nvSpPr>
          <p:cNvPr id="170" name="Google Shape;170;p20"/>
          <p:cNvSpPr txBox="1"/>
          <p:nvPr/>
        </p:nvSpPr>
        <p:spPr>
          <a:xfrm>
            <a:off x="4688850" y="3279550"/>
            <a:ext cx="4254900" cy="1553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b="1" lang="en">
                <a:solidFill>
                  <a:schemeClr val="dk2"/>
                </a:solidFill>
              </a:rPr>
              <a:t>ChromaDB</a:t>
            </a:r>
            <a:endParaRPr b="1">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Open source vector database</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Stores data as numerical vectors with embeddings</a:t>
            </a:r>
            <a:endParaRPr sz="1300">
              <a:solidFill>
                <a:schemeClr val="dk2"/>
              </a:solidFill>
            </a:endParaRPr>
          </a:p>
          <a:p>
            <a:pPr indent="-311150" lvl="0" marL="457200" rtl="0" algn="l">
              <a:lnSpc>
                <a:spcPct val="115000"/>
              </a:lnSpc>
              <a:spcBef>
                <a:spcPts val="0"/>
              </a:spcBef>
              <a:spcAft>
                <a:spcPts val="0"/>
              </a:spcAft>
              <a:buClr>
                <a:schemeClr val="dk2"/>
              </a:buClr>
              <a:buSzPts val="1300"/>
              <a:buChar char="●"/>
            </a:pPr>
            <a:r>
              <a:rPr lang="en" sz="1300">
                <a:solidFill>
                  <a:schemeClr val="dk2"/>
                </a:solidFill>
              </a:rPr>
              <a:t>Quickly queries relevant documents with similarity metrics</a:t>
            </a:r>
            <a:endParaRPr sz="1300">
              <a:solidFill>
                <a:schemeClr val="dk2"/>
              </a:solidFill>
            </a:endParaRPr>
          </a:p>
        </p:txBody>
      </p:sp>
      <p:pic>
        <p:nvPicPr>
          <p:cNvPr id="171" name="Google Shape;171;p20"/>
          <p:cNvPicPr preferRelativeResize="0"/>
          <p:nvPr/>
        </p:nvPicPr>
        <p:blipFill>
          <a:blip r:embed="rId3">
            <a:alphaModFix/>
          </a:blip>
          <a:stretch>
            <a:fillRect/>
          </a:stretch>
        </p:blipFill>
        <p:spPr>
          <a:xfrm>
            <a:off x="64050" y="4885450"/>
            <a:ext cx="215400" cy="207774"/>
          </a:xfrm>
          <a:prstGeom prst="rect">
            <a:avLst/>
          </a:prstGeom>
          <a:noFill/>
          <a:ln>
            <a:noFill/>
          </a:ln>
        </p:spPr>
      </p:pic>
      <p:sp>
        <p:nvSpPr>
          <p:cNvPr id="172" name="Google Shape;172;p20"/>
          <p:cNvSpPr txBox="1"/>
          <p:nvPr/>
        </p:nvSpPr>
        <p:spPr>
          <a:xfrm>
            <a:off x="203250" y="4827788"/>
            <a:ext cx="15834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GRIDS</a:t>
            </a:r>
            <a:endParaRPr sz="900">
              <a:solidFill>
                <a:schemeClr val="dk1"/>
              </a:solidFill>
            </a:endParaRPr>
          </a:p>
        </p:txBody>
      </p:sp>
      <p:pic>
        <p:nvPicPr>
          <p:cNvPr id="173" name="Google Shape;173;p20"/>
          <p:cNvPicPr preferRelativeResize="0"/>
          <p:nvPr/>
        </p:nvPicPr>
        <p:blipFill>
          <a:blip r:embed="rId4">
            <a:alphaModFix/>
          </a:blip>
          <a:stretch>
            <a:fillRect/>
          </a:stretch>
        </p:blipFill>
        <p:spPr>
          <a:xfrm>
            <a:off x="4782825" y="3279550"/>
            <a:ext cx="325325" cy="332388"/>
          </a:xfrm>
          <a:prstGeom prst="rect">
            <a:avLst/>
          </a:prstGeom>
          <a:noFill/>
          <a:ln>
            <a:noFill/>
          </a:ln>
        </p:spPr>
      </p:pic>
      <p:pic>
        <p:nvPicPr>
          <p:cNvPr id="174" name="Google Shape;174;p20"/>
          <p:cNvPicPr preferRelativeResize="0"/>
          <p:nvPr/>
        </p:nvPicPr>
        <p:blipFill>
          <a:blip r:embed="rId5">
            <a:alphaModFix/>
          </a:blip>
          <a:stretch>
            <a:fillRect/>
          </a:stretch>
        </p:blipFill>
        <p:spPr>
          <a:xfrm>
            <a:off x="2214838" y="720875"/>
            <a:ext cx="3889388" cy="2468850"/>
          </a:xfrm>
          <a:prstGeom prst="rect">
            <a:avLst/>
          </a:prstGeom>
          <a:noFill/>
          <a:ln cap="flat" cmpd="sng" w="9525">
            <a:solidFill>
              <a:schemeClr val="accent1"/>
            </a:solidFill>
            <a:prstDash val="dash"/>
            <a:round/>
            <a:headEnd len="sm" w="sm" type="none"/>
            <a:tailEnd len="sm" w="sm" type="none"/>
          </a:ln>
        </p:spPr>
      </p:pic>
      <p:pic>
        <p:nvPicPr>
          <p:cNvPr id="175" name="Google Shape;175;p20"/>
          <p:cNvPicPr preferRelativeResize="0"/>
          <p:nvPr/>
        </p:nvPicPr>
        <p:blipFill>
          <a:blip r:embed="rId6">
            <a:alphaModFix/>
          </a:blip>
          <a:stretch>
            <a:fillRect/>
          </a:stretch>
        </p:blipFill>
        <p:spPr>
          <a:xfrm>
            <a:off x="372400" y="3318425"/>
            <a:ext cx="325336" cy="323100"/>
          </a:xfrm>
          <a:prstGeom prst="rect">
            <a:avLst/>
          </a:prstGeom>
          <a:noFill/>
          <a:ln>
            <a:noFill/>
          </a:ln>
        </p:spPr>
      </p:pic>
      <p:cxnSp>
        <p:nvCxnSpPr>
          <p:cNvPr id="176" name="Google Shape;176;p20"/>
          <p:cNvCxnSpPr/>
          <p:nvPr/>
        </p:nvCxnSpPr>
        <p:spPr>
          <a:xfrm flipH="1">
            <a:off x="3805150" y="1145850"/>
            <a:ext cx="382200" cy="25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idx="4294967295" type="subTitle"/>
          </p:nvPr>
        </p:nvSpPr>
        <p:spPr>
          <a:xfrm>
            <a:off x="138700" y="76000"/>
            <a:ext cx="8859000" cy="792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500">
                <a:solidFill>
                  <a:srgbClr val="4472C4"/>
                </a:solidFill>
              </a:rPr>
              <a:t>Langchain Framework Flow</a:t>
            </a:r>
            <a:endParaRPr b="1" sz="2500">
              <a:solidFill>
                <a:srgbClr val="4472C4"/>
              </a:solidFill>
            </a:endParaRPr>
          </a:p>
        </p:txBody>
      </p:sp>
      <p:pic>
        <p:nvPicPr>
          <p:cNvPr id="182" name="Google Shape;182;p21"/>
          <p:cNvPicPr preferRelativeResize="0"/>
          <p:nvPr/>
        </p:nvPicPr>
        <p:blipFill>
          <a:blip r:embed="rId3">
            <a:alphaModFix/>
          </a:blip>
          <a:stretch>
            <a:fillRect/>
          </a:stretch>
        </p:blipFill>
        <p:spPr>
          <a:xfrm>
            <a:off x="64050" y="4885450"/>
            <a:ext cx="215400" cy="207774"/>
          </a:xfrm>
          <a:prstGeom prst="rect">
            <a:avLst/>
          </a:prstGeom>
          <a:noFill/>
          <a:ln>
            <a:noFill/>
          </a:ln>
        </p:spPr>
      </p:pic>
      <p:sp>
        <p:nvSpPr>
          <p:cNvPr id="183" name="Google Shape;183;p21"/>
          <p:cNvSpPr txBox="1"/>
          <p:nvPr/>
        </p:nvSpPr>
        <p:spPr>
          <a:xfrm>
            <a:off x="203250" y="4827788"/>
            <a:ext cx="1583400" cy="32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900">
                <a:solidFill>
                  <a:schemeClr val="dk1"/>
                </a:solidFill>
              </a:rPr>
              <a:t>GRIDS</a:t>
            </a:r>
            <a:endParaRPr sz="900">
              <a:solidFill>
                <a:schemeClr val="dk1"/>
              </a:solidFill>
            </a:endParaRPr>
          </a:p>
        </p:txBody>
      </p:sp>
      <p:grpSp>
        <p:nvGrpSpPr>
          <p:cNvPr id="184" name="Google Shape;184;p21"/>
          <p:cNvGrpSpPr/>
          <p:nvPr/>
        </p:nvGrpSpPr>
        <p:grpSpPr>
          <a:xfrm>
            <a:off x="237323" y="868600"/>
            <a:ext cx="8858913" cy="888000"/>
            <a:chOff x="199350" y="3091123"/>
            <a:chExt cx="8858913" cy="888000"/>
          </a:xfrm>
        </p:grpSpPr>
        <p:sp>
          <p:nvSpPr>
            <p:cNvPr id="185" name="Google Shape;185;p21"/>
            <p:cNvSpPr txBox="1"/>
            <p:nvPr/>
          </p:nvSpPr>
          <p:spPr>
            <a:xfrm>
              <a:off x="199350" y="3091123"/>
              <a:ext cx="8745300" cy="8880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86" name="Google Shape;186;p21" title="ChatGPT Image 2025年4月27日 00_56_08.png"/>
            <p:cNvPicPr preferRelativeResize="0"/>
            <p:nvPr/>
          </p:nvPicPr>
          <p:blipFill rotWithShape="1">
            <a:blip r:embed="rId4">
              <a:alphaModFix/>
            </a:blip>
            <a:srcRect b="22796" l="8476" r="8259" t="24432"/>
            <a:stretch/>
          </p:blipFill>
          <p:spPr>
            <a:xfrm>
              <a:off x="2093500" y="3425475"/>
              <a:ext cx="549000" cy="427651"/>
            </a:xfrm>
            <a:prstGeom prst="rect">
              <a:avLst/>
            </a:prstGeom>
            <a:noFill/>
            <a:ln>
              <a:noFill/>
            </a:ln>
          </p:spPr>
        </p:pic>
        <p:sp>
          <p:nvSpPr>
            <p:cNvPr id="187" name="Google Shape;187;p21"/>
            <p:cNvSpPr txBox="1"/>
            <p:nvPr/>
          </p:nvSpPr>
          <p:spPr>
            <a:xfrm>
              <a:off x="1839100" y="3145875"/>
              <a:ext cx="1057800" cy="2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9900"/>
                  </a:solidFill>
                  <a:latin typeface="Times New Roman"/>
                  <a:ea typeface="Times New Roman"/>
                  <a:cs typeface="Times New Roman"/>
                  <a:sym typeface="Times New Roman"/>
                </a:rPr>
                <a:t>Few-Shot Prompt</a:t>
              </a:r>
              <a:endParaRPr b="1" sz="900">
                <a:solidFill>
                  <a:srgbClr val="FF9900"/>
                </a:solidFill>
                <a:latin typeface="Times New Roman"/>
                <a:ea typeface="Times New Roman"/>
                <a:cs typeface="Times New Roman"/>
                <a:sym typeface="Times New Roman"/>
              </a:endParaRPr>
            </a:p>
          </p:txBody>
        </p:sp>
        <p:sp>
          <p:nvSpPr>
            <p:cNvPr id="188" name="Google Shape;188;p21"/>
            <p:cNvSpPr txBox="1"/>
            <p:nvPr/>
          </p:nvSpPr>
          <p:spPr>
            <a:xfrm>
              <a:off x="3564075" y="3145875"/>
              <a:ext cx="1057800" cy="2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9900"/>
                  </a:solidFill>
                  <a:latin typeface="Times New Roman"/>
                  <a:ea typeface="Times New Roman"/>
                  <a:cs typeface="Times New Roman"/>
                  <a:sym typeface="Times New Roman"/>
                </a:rPr>
                <a:t>Full Prompt</a:t>
              </a:r>
              <a:endParaRPr b="1" sz="900">
                <a:solidFill>
                  <a:srgbClr val="FF9900"/>
                </a:solidFill>
                <a:latin typeface="Times New Roman"/>
                <a:ea typeface="Times New Roman"/>
                <a:cs typeface="Times New Roman"/>
                <a:sym typeface="Times New Roman"/>
              </a:endParaRPr>
            </a:p>
          </p:txBody>
        </p:sp>
        <p:pic>
          <p:nvPicPr>
            <p:cNvPr id="189" name="Google Shape;189;p21" title="ChatGPT Image 2025年4月27日 01_03_38.png"/>
            <p:cNvPicPr preferRelativeResize="0"/>
            <p:nvPr/>
          </p:nvPicPr>
          <p:blipFill rotWithShape="1">
            <a:blip r:embed="rId5">
              <a:alphaModFix/>
            </a:blip>
            <a:srcRect b="16989" l="17372" r="16270" t="18486"/>
            <a:stretch/>
          </p:blipFill>
          <p:spPr>
            <a:xfrm>
              <a:off x="3795325" y="3425475"/>
              <a:ext cx="439808" cy="427651"/>
            </a:xfrm>
            <a:prstGeom prst="rect">
              <a:avLst/>
            </a:prstGeom>
            <a:noFill/>
            <a:ln>
              <a:noFill/>
            </a:ln>
          </p:spPr>
        </p:pic>
        <p:sp>
          <p:nvSpPr>
            <p:cNvPr id="190" name="Google Shape;190;p21"/>
            <p:cNvSpPr txBox="1"/>
            <p:nvPr/>
          </p:nvSpPr>
          <p:spPr>
            <a:xfrm>
              <a:off x="5124300" y="3186100"/>
              <a:ext cx="1057800" cy="20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rgbClr val="FF9900"/>
                  </a:solidFill>
                  <a:latin typeface="Times New Roman"/>
                  <a:ea typeface="Times New Roman"/>
                  <a:cs typeface="Times New Roman"/>
                  <a:sym typeface="Times New Roman"/>
                </a:rPr>
                <a:t>LLM</a:t>
              </a:r>
              <a:endParaRPr sz="800">
                <a:solidFill>
                  <a:srgbClr val="FF9900"/>
                </a:solidFill>
                <a:latin typeface="Times New Roman"/>
                <a:ea typeface="Times New Roman"/>
                <a:cs typeface="Times New Roman"/>
                <a:sym typeface="Times New Roman"/>
              </a:endParaRPr>
            </a:p>
          </p:txBody>
        </p:sp>
        <p:pic>
          <p:nvPicPr>
            <p:cNvPr id="191" name="Google Shape;191;p21" title="OpenAI-black-monoblossom.png"/>
            <p:cNvPicPr preferRelativeResize="0"/>
            <p:nvPr/>
          </p:nvPicPr>
          <p:blipFill>
            <a:blip r:embed="rId6">
              <a:alphaModFix/>
            </a:blip>
            <a:stretch>
              <a:fillRect/>
            </a:stretch>
          </p:blipFill>
          <p:spPr>
            <a:xfrm>
              <a:off x="5458750" y="3444850"/>
              <a:ext cx="388900" cy="388900"/>
            </a:xfrm>
            <a:prstGeom prst="rect">
              <a:avLst/>
            </a:prstGeom>
            <a:noFill/>
            <a:ln>
              <a:noFill/>
            </a:ln>
          </p:spPr>
        </p:pic>
        <p:pic>
          <p:nvPicPr>
            <p:cNvPr id="192" name="Google Shape;192;p21" title="ChatGPT Image 2025年4月27日 01_14_40.png"/>
            <p:cNvPicPr preferRelativeResize="0"/>
            <p:nvPr/>
          </p:nvPicPr>
          <p:blipFill rotWithShape="1">
            <a:blip r:embed="rId7">
              <a:alphaModFix/>
            </a:blip>
            <a:srcRect b="15702" l="12798" r="11604" t="14102"/>
            <a:stretch/>
          </p:blipFill>
          <p:spPr>
            <a:xfrm>
              <a:off x="7007425" y="3458738"/>
              <a:ext cx="388900" cy="361134"/>
            </a:xfrm>
            <a:prstGeom prst="rect">
              <a:avLst/>
            </a:prstGeom>
            <a:noFill/>
            <a:ln>
              <a:noFill/>
            </a:ln>
          </p:spPr>
        </p:pic>
        <p:sp>
          <p:nvSpPr>
            <p:cNvPr id="193" name="Google Shape;193;p21"/>
            <p:cNvSpPr txBox="1"/>
            <p:nvPr/>
          </p:nvSpPr>
          <p:spPr>
            <a:xfrm>
              <a:off x="6672975" y="3186100"/>
              <a:ext cx="1057800" cy="20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rgbClr val="FF9900"/>
                  </a:solidFill>
                  <a:latin typeface="Times New Roman"/>
                  <a:ea typeface="Times New Roman"/>
                  <a:cs typeface="Times New Roman"/>
                  <a:sym typeface="Times New Roman"/>
                </a:rPr>
                <a:t>Parse</a:t>
              </a:r>
              <a:r>
                <a:rPr lang="en" sz="800">
                  <a:solidFill>
                    <a:srgbClr val="FF9900"/>
                  </a:solidFill>
                  <a:latin typeface="Times New Roman"/>
                  <a:ea typeface="Times New Roman"/>
                  <a:cs typeface="Times New Roman"/>
                  <a:sym typeface="Times New Roman"/>
                </a:rPr>
                <a:t> </a:t>
              </a:r>
              <a:r>
                <a:rPr b="1" lang="en" sz="900">
                  <a:solidFill>
                    <a:srgbClr val="FF9900"/>
                  </a:solidFill>
                  <a:latin typeface="Times New Roman"/>
                  <a:ea typeface="Times New Roman"/>
                  <a:cs typeface="Times New Roman"/>
                  <a:sym typeface="Times New Roman"/>
                </a:rPr>
                <a:t>Output</a:t>
              </a:r>
              <a:endParaRPr sz="800">
                <a:solidFill>
                  <a:srgbClr val="FF9900"/>
                </a:solidFill>
                <a:latin typeface="Times New Roman"/>
                <a:ea typeface="Times New Roman"/>
                <a:cs typeface="Times New Roman"/>
                <a:sym typeface="Times New Roman"/>
              </a:endParaRPr>
            </a:p>
            <a:p>
              <a:pPr indent="0" lvl="0" marL="0" rtl="0" algn="ctr">
                <a:spcBef>
                  <a:spcPts val="0"/>
                </a:spcBef>
                <a:spcAft>
                  <a:spcPts val="0"/>
                </a:spcAft>
                <a:buNone/>
              </a:pPr>
              <a:r>
                <a:t/>
              </a:r>
              <a:endParaRPr sz="800">
                <a:solidFill>
                  <a:srgbClr val="FF9900"/>
                </a:solidFill>
                <a:latin typeface="Times New Roman"/>
                <a:ea typeface="Times New Roman"/>
                <a:cs typeface="Times New Roman"/>
                <a:sym typeface="Times New Roman"/>
              </a:endParaRPr>
            </a:p>
          </p:txBody>
        </p:sp>
        <p:pic>
          <p:nvPicPr>
            <p:cNvPr id="194" name="Google Shape;194;p21" title="ChatGPT Image 2025年4月27日 01_17_37.png"/>
            <p:cNvPicPr preferRelativeResize="0"/>
            <p:nvPr/>
          </p:nvPicPr>
          <p:blipFill rotWithShape="1">
            <a:blip r:embed="rId8">
              <a:alphaModFix/>
            </a:blip>
            <a:srcRect b="17431" l="17431" r="16566" t="13148"/>
            <a:stretch/>
          </p:blipFill>
          <p:spPr>
            <a:xfrm>
              <a:off x="734725" y="3458727"/>
              <a:ext cx="343347" cy="361124"/>
            </a:xfrm>
            <a:prstGeom prst="rect">
              <a:avLst/>
            </a:prstGeom>
            <a:noFill/>
            <a:ln>
              <a:noFill/>
            </a:ln>
          </p:spPr>
        </p:pic>
        <p:pic>
          <p:nvPicPr>
            <p:cNvPr id="195" name="Google Shape;195;p21" title="ChatGPT Image 2025年4月27日 01_37_43.png"/>
            <p:cNvPicPr preferRelativeResize="0"/>
            <p:nvPr/>
          </p:nvPicPr>
          <p:blipFill rotWithShape="1">
            <a:blip r:embed="rId9">
              <a:alphaModFix/>
            </a:blip>
            <a:srcRect b="13243" l="18508" r="22452" t="13346"/>
            <a:stretch/>
          </p:blipFill>
          <p:spPr>
            <a:xfrm>
              <a:off x="8399425" y="3477763"/>
              <a:ext cx="259863" cy="323100"/>
            </a:xfrm>
            <a:prstGeom prst="rect">
              <a:avLst/>
            </a:prstGeom>
            <a:noFill/>
            <a:ln>
              <a:noFill/>
            </a:ln>
          </p:spPr>
        </p:pic>
        <p:sp>
          <p:nvSpPr>
            <p:cNvPr id="196" name="Google Shape;196;p21"/>
            <p:cNvSpPr txBox="1"/>
            <p:nvPr/>
          </p:nvSpPr>
          <p:spPr>
            <a:xfrm>
              <a:off x="253602" y="3145873"/>
              <a:ext cx="1434600" cy="2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9900"/>
                  </a:solidFill>
                  <a:latin typeface="Times New Roman"/>
                  <a:ea typeface="Times New Roman"/>
                  <a:cs typeface="Times New Roman"/>
                  <a:sym typeface="Times New Roman"/>
                </a:rPr>
                <a:t>Get examples from RAG</a:t>
              </a:r>
              <a:endParaRPr b="1" sz="900">
                <a:solidFill>
                  <a:srgbClr val="FF9900"/>
                </a:solidFill>
                <a:latin typeface="Times New Roman"/>
                <a:ea typeface="Times New Roman"/>
                <a:cs typeface="Times New Roman"/>
                <a:sym typeface="Times New Roman"/>
              </a:endParaRPr>
            </a:p>
          </p:txBody>
        </p:sp>
        <p:sp>
          <p:nvSpPr>
            <p:cNvPr id="197" name="Google Shape;197;p21"/>
            <p:cNvSpPr txBox="1"/>
            <p:nvPr/>
          </p:nvSpPr>
          <p:spPr>
            <a:xfrm>
              <a:off x="8000463" y="3186100"/>
              <a:ext cx="1057800" cy="20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900">
                  <a:solidFill>
                    <a:srgbClr val="FF9900"/>
                  </a:solidFill>
                  <a:latin typeface="Times New Roman"/>
                  <a:ea typeface="Times New Roman"/>
                  <a:cs typeface="Times New Roman"/>
                  <a:sym typeface="Times New Roman"/>
                </a:rPr>
                <a:t>Json</a:t>
              </a:r>
              <a:r>
                <a:rPr lang="en" sz="800">
                  <a:solidFill>
                    <a:srgbClr val="FF9900"/>
                  </a:solidFill>
                  <a:latin typeface="Times New Roman"/>
                  <a:ea typeface="Times New Roman"/>
                  <a:cs typeface="Times New Roman"/>
                  <a:sym typeface="Times New Roman"/>
                </a:rPr>
                <a:t> </a:t>
              </a:r>
              <a:r>
                <a:rPr b="1" lang="en" sz="900">
                  <a:solidFill>
                    <a:srgbClr val="FF9900"/>
                  </a:solidFill>
                  <a:latin typeface="Times New Roman"/>
                  <a:ea typeface="Times New Roman"/>
                  <a:cs typeface="Times New Roman"/>
                  <a:sym typeface="Times New Roman"/>
                </a:rPr>
                <a:t>Resume</a:t>
              </a:r>
              <a:endParaRPr sz="800">
                <a:solidFill>
                  <a:srgbClr val="FF9900"/>
                </a:solidFill>
                <a:latin typeface="Times New Roman"/>
                <a:ea typeface="Times New Roman"/>
                <a:cs typeface="Times New Roman"/>
                <a:sym typeface="Times New Roman"/>
              </a:endParaRPr>
            </a:p>
            <a:p>
              <a:pPr indent="0" lvl="0" marL="0" rtl="0" algn="ctr">
                <a:spcBef>
                  <a:spcPts val="0"/>
                </a:spcBef>
                <a:spcAft>
                  <a:spcPts val="0"/>
                </a:spcAft>
                <a:buNone/>
              </a:pPr>
              <a:r>
                <a:t/>
              </a:r>
              <a:endParaRPr sz="800">
                <a:solidFill>
                  <a:srgbClr val="FF9900"/>
                </a:solidFill>
                <a:latin typeface="Times New Roman"/>
                <a:ea typeface="Times New Roman"/>
                <a:cs typeface="Times New Roman"/>
                <a:sym typeface="Times New Roman"/>
              </a:endParaRPr>
            </a:p>
          </p:txBody>
        </p:sp>
        <p:sp>
          <p:nvSpPr>
            <p:cNvPr id="198" name="Google Shape;198;p21"/>
            <p:cNvSpPr/>
            <p:nvPr/>
          </p:nvSpPr>
          <p:spPr>
            <a:xfrm>
              <a:off x="1344850" y="3539100"/>
              <a:ext cx="343500" cy="864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1"/>
            <p:cNvSpPr/>
            <p:nvPr/>
          </p:nvSpPr>
          <p:spPr>
            <a:xfrm>
              <a:off x="3047163" y="3596125"/>
              <a:ext cx="343500" cy="864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1"/>
            <p:cNvSpPr/>
            <p:nvPr/>
          </p:nvSpPr>
          <p:spPr>
            <a:xfrm>
              <a:off x="4749500" y="3596088"/>
              <a:ext cx="343500" cy="864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1"/>
            <p:cNvSpPr/>
            <p:nvPr/>
          </p:nvSpPr>
          <p:spPr>
            <a:xfrm>
              <a:off x="6213400" y="3596125"/>
              <a:ext cx="343500" cy="864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1"/>
            <p:cNvSpPr/>
            <p:nvPr/>
          </p:nvSpPr>
          <p:spPr>
            <a:xfrm>
              <a:off x="7726125" y="3596125"/>
              <a:ext cx="343500" cy="864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3" name="Google Shape;203;p21"/>
          <p:cNvSpPr txBox="1"/>
          <p:nvPr/>
        </p:nvSpPr>
        <p:spPr>
          <a:xfrm>
            <a:off x="194850" y="2157775"/>
            <a:ext cx="8754300" cy="232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2"/>
                </a:solidFill>
              </a:rPr>
              <a:t>Input Chain:</a:t>
            </a:r>
            <a:r>
              <a:rPr lang="en" sz="1300">
                <a:solidFill>
                  <a:schemeClr val="dk2"/>
                </a:solidFill>
              </a:rPr>
              <a:t> Raw resume is ingested through a Chain with a custom </a:t>
            </a:r>
            <a:r>
              <a:rPr b="1" lang="en" sz="1300">
                <a:solidFill>
                  <a:schemeClr val="dk2"/>
                </a:solidFill>
              </a:rPr>
              <a:t>Prompt Template</a:t>
            </a:r>
            <a:r>
              <a:rPr lang="en" sz="1300">
                <a:solidFill>
                  <a:schemeClr val="dk2"/>
                </a:solidFill>
              </a:rPr>
              <a:t> to extract the major/field.</a:t>
            </a:r>
            <a:endParaRPr sz="13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500">
              <a:solidFill>
                <a:schemeClr val="dk2"/>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2"/>
                </a:solidFill>
              </a:rPr>
              <a:t>Retriever Query:</a:t>
            </a:r>
            <a:r>
              <a:rPr lang="en" sz="1300">
                <a:solidFill>
                  <a:schemeClr val="dk2"/>
                </a:solidFill>
              </a:rPr>
              <a:t> A Retriever searches </a:t>
            </a:r>
            <a:r>
              <a:rPr lang="en" sz="1300">
                <a:solidFill>
                  <a:schemeClr val="dk2"/>
                </a:solidFill>
              </a:rPr>
              <a:t>ChromeaDB</a:t>
            </a:r>
            <a:r>
              <a:rPr lang="en" sz="1300">
                <a:solidFill>
                  <a:schemeClr val="dk2"/>
                </a:solidFill>
              </a:rPr>
              <a:t> for </a:t>
            </a:r>
            <a:r>
              <a:rPr b="1" lang="en" sz="1300">
                <a:solidFill>
                  <a:schemeClr val="dk2"/>
                </a:solidFill>
              </a:rPr>
              <a:t>top 2 similar resumes</a:t>
            </a:r>
            <a:r>
              <a:rPr lang="en" sz="1300">
                <a:solidFill>
                  <a:schemeClr val="dk2"/>
                </a:solidFill>
              </a:rPr>
              <a:t> based on the extracted field.</a:t>
            </a:r>
            <a:endParaRPr sz="13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500">
              <a:solidFill>
                <a:schemeClr val="dk2"/>
              </a:solidFill>
            </a:endParaRPr>
          </a:p>
          <a:p>
            <a:pPr indent="0" lvl="0" marL="0" rtl="0" algn="l">
              <a:lnSpc>
                <a:spcPct val="115000"/>
              </a:lnSpc>
              <a:spcBef>
                <a:spcPts val="0"/>
              </a:spcBef>
              <a:spcAft>
                <a:spcPts val="0"/>
              </a:spcAft>
              <a:buNone/>
            </a:pPr>
            <a:r>
              <a:rPr b="1" lang="en" sz="1300">
                <a:solidFill>
                  <a:schemeClr val="dk2"/>
                </a:solidFill>
              </a:rPr>
              <a:t>Few-Shot Prompt Assembly: </a:t>
            </a:r>
            <a:r>
              <a:rPr lang="en" sz="1300">
                <a:solidFill>
                  <a:schemeClr val="dk2"/>
                </a:solidFill>
              </a:rPr>
              <a:t>Retrieved example resumes are inserted into a </a:t>
            </a:r>
            <a:r>
              <a:rPr b="1" lang="en" sz="1300">
                <a:solidFill>
                  <a:schemeClr val="dk2"/>
                </a:solidFill>
              </a:rPr>
              <a:t>Few-Shot Prompt Template</a:t>
            </a:r>
            <a:r>
              <a:rPr lang="en" sz="1300">
                <a:solidFill>
                  <a:schemeClr val="dk2"/>
                </a:solidFill>
              </a:rPr>
              <a:t> to condition the LLM.</a:t>
            </a:r>
            <a:endParaRPr sz="13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500">
              <a:solidFill>
                <a:schemeClr val="dk2"/>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2"/>
                </a:solidFill>
              </a:rPr>
              <a:t>Resume Generation Chain:</a:t>
            </a:r>
            <a:r>
              <a:rPr lang="en" sz="1300">
                <a:solidFill>
                  <a:schemeClr val="dk2"/>
                </a:solidFill>
              </a:rPr>
              <a:t> The LLM generates an </a:t>
            </a:r>
            <a:r>
              <a:rPr b="1" lang="en" sz="1300">
                <a:solidFill>
                  <a:schemeClr val="dk2"/>
                </a:solidFill>
              </a:rPr>
              <a:t>ATS-friendly resume</a:t>
            </a:r>
            <a:r>
              <a:rPr lang="en" sz="1300">
                <a:solidFill>
                  <a:schemeClr val="dk2"/>
                </a:solidFill>
              </a:rPr>
              <a:t> using the few-shot examples and original input.</a:t>
            </a:r>
            <a:endParaRPr sz="13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500">
              <a:solidFill>
                <a:schemeClr val="dk2"/>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2"/>
                </a:solidFill>
              </a:rPr>
              <a:t>Output Parsing:</a:t>
            </a:r>
            <a:r>
              <a:rPr lang="en" sz="1300">
                <a:solidFill>
                  <a:schemeClr val="dk2"/>
                </a:solidFill>
              </a:rPr>
              <a:t> An </a:t>
            </a:r>
            <a:r>
              <a:rPr b="1" lang="en" sz="1300">
                <a:solidFill>
                  <a:schemeClr val="dk2"/>
                </a:solidFill>
              </a:rPr>
              <a:t>Output Parser</a:t>
            </a:r>
            <a:r>
              <a:rPr lang="en" sz="1300">
                <a:solidFill>
                  <a:schemeClr val="dk2"/>
                </a:solidFill>
              </a:rPr>
              <a:t> ensures the generated resume has structured fields.</a:t>
            </a:r>
            <a:endParaRPr sz="1300">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2"/>
              </a:solidFill>
            </a:endParaRPr>
          </a:p>
          <a:p>
            <a:pPr indent="0" lvl="0" marL="0" rtl="0" algn="l">
              <a:spcBef>
                <a:spcPts val="0"/>
              </a:spcBef>
              <a:spcAft>
                <a:spcPts val="0"/>
              </a:spcAft>
              <a:buNone/>
            </a:pPr>
            <a:r>
              <a:t/>
            </a:r>
            <a:endParaRPr sz="13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